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5" r:id="rId1"/>
    <p:sldMasterId id="2147484906" r:id="rId2"/>
  </p:sldMasterIdLst>
  <p:notesMasterIdLst>
    <p:notesMasterId r:id="rId15"/>
  </p:notesMasterIdLst>
  <p:handoutMasterIdLst>
    <p:handoutMasterId r:id="rId16"/>
  </p:handoutMasterIdLst>
  <p:sldIdLst>
    <p:sldId id="615" r:id="rId3"/>
    <p:sldId id="692" r:id="rId4"/>
    <p:sldId id="669" r:id="rId5"/>
    <p:sldId id="673" r:id="rId6"/>
    <p:sldId id="674" r:id="rId7"/>
    <p:sldId id="677" r:id="rId8"/>
    <p:sldId id="678" r:id="rId9"/>
    <p:sldId id="698" r:id="rId10"/>
    <p:sldId id="699" r:id="rId11"/>
    <p:sldId id="695" r:id="rId12"/>
    <p:sldId id="700" r:id="rId13"/>
    <p:sldId id="693" r:id="rId14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owelka" initials="a" lastIdx="11" clrIdx="0"/>
  <p:cmAuthor id="1" name="jane pfister" initials="j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53C"/>
    <a:srgbClr val="009900"/>
    <a:srgbClr val="008000"/>
    <a:srgbClr val="000099"/>
    <a:srgbClr val="000000"/>
    <a:srgbClr val="FF0000"/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0" autoAdjust="0"/>
    <p:restoredTop sz="92658" autoAdjust="0"/>
  </p:normalViewPr>
  <p:slideViewPr>
    <p:cSldViewPr>
      <p:cViewPr>
        <p:scale>
          <a:sx n="115" d="100"/>
          <a:sy n="115" d="100"/>
        </p:scale>
        <p:origin x="-163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380"/>
    </p:cViewPr>
  </p:sorterViewPr>
  <p:notesViewPr>
    <p:cSldViewPr>
      <p:cViewPr varScale="1">
        <p:scale>
          <a:sx n="79" d="100"/>
          <a:sy n="79" d="100"/>
        </p:scale>
        <p:origin x="-196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7945" cy="46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 algn="l" defTabSz="924522">
              <a:defRPr kumimoji="0"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72" y="2"/>
            <a:ext cx="3037945" cy="46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 algn="r" defTabSz="924522">
              <a:defRPr kumimoji="0"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0472"/>
            <a:ext cx="3037945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 algn="l" defTabSz="924522">
              <a:defRPr kumimoji="0"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72" y="8830472"/>
            <a:ext cx="3037945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 algn="r" defTabSz="924522">
              <a:defRPr kumimoji="0"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8316D53-77D7-4984-8E82-4F20340E0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44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7945" cy="46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 algn="l" defTabSz="924522">
              <a:defRPr kumimoji="0"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72" y="2"/>
            <a:ext cx="3037945" cy="46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 algn="r" defTabSz="924522">
              <a:defRPr kumimoji="0"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9788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4" y="4416822"/>
            <a:ext cx="5607052" cy="41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0472"/>
            <a:ext cx="3037945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 algn="l" defTabSz="924522">
              <a:defRPr kumimoji="0"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72" y="8830472"/>
            <a:ext cx="3037945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 algn="r" defTabSz="924522">
              <a:defRPr kumimoji="0"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C455A6-D868-407F-AFB9-4193A8315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8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333"/>
            <a:fld id="{64FD10DC-DD64-4B1E-A1D8-8E737E726FC7}" type="slidenum">
              <a:rPr lang="en-US" smtClean="0">
                <a:latin typeface="Arial" pitchFamily="34" charset="0"/>
                <a:cs typeface="Arial" pitchFamily="34" charset="0"/>
              </a:rPr>
              <a:pPr defTabSz="921333"/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AE810-951D-4AB1-BB08-967138E128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88ED038C-A19B-4440-A237-83D50BE12BB8}" type="slidenum">
              <a:rPr lang="en-US"/>
              <a:pPr>
                <a:buFont typeface="Times New Roman" pitchFamily="18" charset="0"/>
                <a:buNone/>
                <a:defRPr/>
              </a:pPr>
              <a:t>12</a:t>
            </a:fld>
            <a:endParaRPr lang="en-US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6"/>
            <a:ext cx="5608320" cy="4278313"/>
          </a:xfrm>
          <a:noFill/>
          <a:ln/>
        </p:spPr>
        <p:txBody>
          <a:bodyPr wrap="none" anchor="ctr"/>
          <a:lstStyle/>
          <a:p>
            <a:endParaRPr lang="en-US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4343400" cy="6858000"/>
            <a:chOff x="0" y="0"/>
            <a:chExt cx="3696" cy="432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352800" y="152400"/>
            <a:ext cx="57912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sz="1100" b="1" i="1" kern="1200" dirty="0">
                <a:solidFill>
                  <a:srgbClr val="008000"/>
                </a:solidFill>
                <a:latin typeface="+mj-lt"/>
                <a:ea typeface="+mn-ea"/>
                <a:cs typeface="Arial" pitchFamily="34" charset="0"/>
              </a:rPr>
              <a:t>Creating a Clean, Affordable and Resilient Energy</a:t>
            </a:r>
            <a:r>
              <a:rPr kumimoji="1" lang="en-US" sz="1100" i="1" kern="1200" dirty="0">
                <a:solidFill>
                  <a:srgbClr val="008000"/>
                </a:solidFill>
                <a:latin typeface="+mj-lt"/>
                <a:ea typeface="+mn-ea"/>
                <a:cs typeface="Arial" pitchFamily="34" charset="0"/>
              </a:rPr>
              <a:t> </a:t>
            </a:r>
            <a:r>
              <a:rPr kumimoji="1" lang="en-US" sz="1100" b="1" i="1" kern="1200" dirty="0">
                <a:solidFill>
                  <a:srgbClr val="008000"/>
                </a:solidFill>
                <a:latin typeface="+mj-lt"/>
                <a:ea typeface="+mn-ea"/>
                <a:cs typeface="Arial" pitchFamily="34" charset="0"/>
              </a:rPr>
              <a:t>Future for the Commonwealth</a:t>
            </a:r>
            <a:endParaRPr kumimoji="1" lang="en-US" sz="1100" kern="1200" dirty="0">
              <a:solidFill>
                <a:srgbClr val="008000"/>
              </a:solidFill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7" name="Picture 2" descr="T:\GrnComm\GreenCom LOGO\Logo Package 2010\g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185102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32" name="Rectangle 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38600" y="2667000"/>
            <a:ext cx="4724400" cy="2514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sz="4400" b="1" i="0" baseline="0">
                <a:solidFill>
                  <a:srgbClr val="000099"/>
                </a:solidFill>
              </a:defRPr>
            </a:lvl1pPr>
          </a:lstStyle>
          <a:p>
            <a:pPr algn="ctr"/>
            <a:r>
              <a:rPr lang="en-US" sz="2000" b="1" dirty="0">
                <a:latin typeface="Arial" charset="0"/>
              </a:rPr>
              <a:t>The Green Communities Division  Partnering with Massachusetts</a:t>
            </a:r>
          </a:p>
          <a:p>
            <a:pPr algn="ctr"/>
            <a:r>
              <a:rPr lang="en-US" sz="2000" b="1" dirty="0">
                <a:latin typeface="Arial" charset="0"/>
              </a:rPr>
              <a:t>Cities and Towns</a:t>
            </a:r>
          </a:p>
          <a:p>
            <a:pPr algn="ctr"/>
            <a:endParaRPr lang="en-US" sz="2000" i="1" dirty="0">
              <a:latin typeface="Arial" charset="0"/>
            </a:endParaRPr>
          </a:p>
          <a:p>
            <a:pPr algn="ctr"/>
            <a:r>
              <a:rPr lang="en-US" sz="2000" i="1" dirty="0">
                <a:latin typeface="Arial" charset="0"/>
              </a:rPr>
              <a:t>Dan Knapik, Director</a:t>
            </a:r>
          </a:p>
          <a:p>
            <a:pPr algn="ctr"/>
            <a:r>
              <a:rPr lang="en-US" sz="2000" i="1" dirty="0">
                <a:latin typeface="Arial" charset="0"/>
              </a:rPr>
              <a:t>Seth Pickering, Southeast Regional Coordinator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690834-E37A-4C63-9DD3-2169BDD554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3124200"/>
            <a:ext cx="29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Arial" charset="0"/>
              </a:rPr>
              <a:t>City of Brockton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Arial" charset="0"/>
              </a:rPr>
              <a:t>Green Communities Presentation</a:t>
            </a:r>
          </a:p>
          <a:p>
            <a:pPr algn="ctr"/>
            <a:endParaRPr lang="en-US" sz="2400" i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Arial" charset="0"/>
              </a:rPr>
              <a:t>December 11, 2015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648200" y="1143000"/>
            <a:ext cx="419100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+mj-lt"/>
                <a:cs typeface="+mn-cs"/>
              </a:rPr>
              <a:t>COMMONWEALTH OF MASSACHUSETTS</a:t>
            </a:r>
          </a:p>
          <a:p>
            <a:pPr algn="r">
              <a:defRPr/>
            </a:pPr>
            <a:endParaRPr lang="en-US" sz="1400" dirty="0">
              <a:latin typeface="+mj-lt"/>
              <a:cs typeface="+mn-cs"/>
            </a:endParaRPr>
          </a:p>
          <a:p>
            <a:pPr algn="r">
              <a:defRPr/>
            </a:pPr>
            <a:r>
              <a:rPr lang="en-US" sz="1400" i="1" dirty="0">
                <a:latin typeface="+mj-lt"/>
                <a:cs typeface="+mn-cs"/>
              </a:rPr>
              <a:t>Charles D. Baker, Governor</a:t>
            </a:r>
          </a:p>
          <a:p>
            <a:pPr algn="r">
              <a:defRPr/>
            </a:pPr>
            <a:r>
              <a:rPr lang="en-US" sz="1400" i="1" dirty="0">
                <a:latin typeface="+mj-lt"/>
                <a:cs typeface="+mn-cs"/>
              </a:rPr>
              <a:t>Matthew A. Beaton, Secretary</a:t>
            </a:r>
          </a:p>
          <a:p>
            <a:pPr algn="r">
              <a:defRPr/>
            </a:pPr>
            <a:r>
              <a:rPr lang="en-US" sz="1400" i="1" dirty="0">
                <a:latin typeface="+mj-lt"/>
                <a:cs typeface="+mn-cs"/>
              </a:rPr>
              <a:t>Judith Judson, Commissioner</a:t>
            </a:r>
          </a:p>
        </p:txBody>
      </p:sp>
      <p:sp>
        <p:nvSpPr>
          <p:cNvPr id="11" name="TextBox 7"/>
          <p:cNvSpPr txBox="1">
            <a:spLocks noChangeArrowheads="1"/>
          </p:cNvSpPr>
          <p:nvPr userDrawn="1"/>
        </p:nvSpPr>
        <p:spPr bwMode="auto">
          <a:xfrm>
            <a:off x="4038600" y="2971800"/>
            <a:ext cx="4419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i="1" dirty="0">
              <a:latin typeface="Arial" charset="0"/>
            </a:endParaRPr>
          </a:p>
          <a:p>
            <a:pPr algn="ctr"/>
            <a:endParaRPr lang="en-US" sz="2000" i="1" dirty="0">
              <a:latin typeface="Arial" charset="0"/>
            </a:endParaRPr>
          </a:p>
          <a:p>
            <a:pPr algn="ctr"/>
            <a:endParaRPr lang="en-US" sz="2000" i="1" dirty="0">
              <a:latin typeface="Arial" charset="0"/>
            </a:endParaRPr>
          </a:p>
          <a:p>
            <a:pPr algn="ctr"/>
            <a:endParaRPr lang="en-US" sz="1600" i="1" dirty="0">
              <a:latin typeface="Arial" charset="0"/>
            </a:endParaRPr>
          </a:p>
          <a:p>
            <a:pPr algn="ctr"/>
            <a:endParaRPr lang="en-US" sz="1600" i="1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066800"/>
            <a:ext cx="1981200" cy="5019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066800"/>
            <a:ext cx="5791200" cy="5019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8D2C-C49E-44E5-9C27-020466483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4343400" cy="6858000"/>
            <a:chOff x="0" y="0"/>
            <a:chExt cx="3696" cy="432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352800" y="152400"/>
            <a:ext cx="576072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sz="1100" b="1" i="1" kern="1200" dirty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rPr>
              <a:t>Creating a Clean, Affordable and Resilient Energy</a:t>
            </a:r>
            <a:r>
              <a:rPr kumimoji="1" lang="en-US" sz="1100" i="1" kern="1200" dirty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1" lang="en-US" sz="1100" b="1" i="1" kern="1200" dirty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rPr>
              <a:t>Future for the Commonwealth</a:t>
            </a:r>
            <a:endParaRPr kumimoji="1" lang="en-US" sz="1100" kern="1200" dirty="0">
              <a:solidFill>
                <a:srgbClr val="008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 descr="T:\GrnComm\GreenCom LOGO\Logo Package 2010\g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185102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1112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sz="44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79A6D7-92BD-405F-8E05-8E781AED2F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3760D-1E3F-4FB0-89B9-E85D827DD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0"/>
            <a:ext cx="4343400" cy="6858000"/>
            <a:chOff x="0" y="0"/>
            <a:chExt cx="3696" cy="4320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3366"/>
                </a:solidFill>
                <a:cs typeface="Arial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352800" y="152400"/>
            <a:ext cx="57912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8AB98A">
                  <a:lumMod val="50000"/>
                </a:srgbClr>
              </a:buClr>
              <a:defRPr/>
            </a:pPr>
            <a:r>
              <a:rPr lang="en-US" sz="1400" b="1" i="1" dirty="0">
                <a:solidFill>
                  <a:srgbClr val="009900"/>
                </a:solidFill>
                <a:cs typeface="Arial" charset="0"/>
              </a:rPr>
              <a:t>Helping Massachusetts Municipalities Create a Cleaner Energy Future</a:t>
            </a:r>
          </a:p>
        </p:txBody>
      </p:sp>
      <p:pic>
        <p:nvPicPr>
          <p:cNvPr id="7" name="Picture 2" descr="T:\GrnComm\GreenCom LOGO\Logo Package 2010\gc_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185102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1112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sz="44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24799E-FB29-4BAC-96AF-BA72FC9422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82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OER_JPEG_300dpi.jpg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9763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:\GrnComm\GreenCom LOGO\Logo Package 2010\gc_logo.jpg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91200"/>
            <a:ext cx="9255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924800" cy="6096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693025" cy="4648200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EF377F-744B-4369-8969-E9C065F046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3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27C-7ABB-415E-910B-34EAB998D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9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9167-C847-493C-9F28-6411FBA2A2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24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04B10-48B6-4ED5-9C29-E2FEC4BDE2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98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396F3-7437-4A9D-83DE-0CE049ACE6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6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162B338-D09D-43CC-A228-36E1556A11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7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OER_JPEG_300dpi.jpg"/>
          <p:cNvPicPr preferRelativeResize="0"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096000"/>
            <a:ext cx="976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:\GrnComm\GreenCom LOGO\Logo Package 2010\gc_logo.jpg"/>
          <p:cNvPicPr preferRelativeResize="0"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791200"/>
            <a:ext cx="9255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924800" cy="6096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693025" cy="4648200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CA611E-48B7-4049-A4A4-87C8F9309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F256-F1C8-418F-A59C-CCBC391A8E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65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07BD-1A90-4488-858B-D5D689AEA6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34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066800"/>
            <a:ext cx="1981200" cy="5019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066800"/>
            <a:ext cx="5791200" cy="5019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CE6B-3F00-4D0D-A06C-B760BD61CD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55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0"/>
            <a:ext cx="4343400" cy="6858000"/>
            <a:chOff x="0" y="0"/>
            <a:chExt cx="3696" cy="4320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3366"/>
                </a:solidFill>
                <a:cs typeface="Arial" charset="0"/>
              </a:endParaRPr>
            </a:p>
          </p:txBody>
        </p:sp>
      </p:grp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352800" y="152400"/>
            <a:ext cx="5791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b="1" i="1">
                <a:solidFill>
                  <a:srgbClr val="008000"/>
                </a:solidFill>
                <a:latin typeface="Arial" charset="0"/>
                <a:cs typeface="Arial" charset="0"/>
              </a:rPr>
              <a:t>Creating a Clean, Affordable and Resilient Energy</a:t>
            </a:r>
            <a:r>
              <a:rPr lang="en-US" sz="1100" i="1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n-US" sz="1100" b="1" i="1">
                <a:solidFill>
                  <a:srgbClr val="008000"/>
                </a:solidFill>
                <a:latin typeface="Arial" charset="0"/>
                <a:cs typeface="Arial" charset="0"/>
              </a:rPr>
              <a:t>Future for the Commonwealth</a:t>
            </a:r>
            <a:endParaRPr lang="en-US" sz="110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2" descr="T:\GrnComm\GreenCom LOGO\Logo Package 2010\gc_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185102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1112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sz="44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934267-F97C-4E46-B981-2AC90531D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12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531C2-B44B-4890-B87B-5AD35E1569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8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58546-5A8F-49A9-BE8E-1F8902189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E3D8-9FB9-4468-93D4-22DB7B23D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6F15-9AA0-4B2D-985D-DEC64F86C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BEFD1-088C-4528-A01C-8ACB3438B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328F9B7-5363-4F77-9AD5-94F4FB65B2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FFBAB-D174-4D07-8B45-744986964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B3B6-6DE3-44A5-9FCE-A7A974D2E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7" name="Rectangle 17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00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924800" cy="6096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066800"/>
            <a:ext cx="7693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60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kumimoji="0" sz="16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E4B05A-76F9-4EBE-8FD9-E8FAB9035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2133600" y="6400800"/>
            <a:ext cx="8305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1100" b="1" i="1" kern="1200" dirty="0">
                <a:solidFill>
                  <a:srgbClr val="008000"/>
                </a:solidFill>
                <a:latin typeface="+mj-lt"/>
                <a:ea typeface="+mn-ea"/>
                <a:cs typeface="Arial" pitchFamily="34" charset="0"/>
              </a:rPr>
              <a:t>Creating a Clean, Affordable and Resilient Energy</a:t>
            </a:r>
            <a:r>
              <a:rPr kumimoji="1" lang="en-US" sz="1100" i="1" kern="1200" dirty="0">
                <a:solidFill>
                  <a:srgbClr val="008000"/>
                </a:solidFill>
                <a:latin typeface="+mj-lt"/>
                <a:ea typeface="+mn-ea"/>
                <a:cs typeface="Arial" pitchFamily="34" charset="0"/>
              </a:rPr>
              <a:t> </a:t>
            </a:r>
            <a:r>
              <a:rPr kumimoji="1" lang="en-US" sz="1100" b="1" i="1" kern="1200" dirty="0">
                <a:solidFill>
                  <a:srgbClr val="008000"/>
                </a:solidFill>
                <a:latin typeface="+mj-lt"/>
                <a:ea typeface="+mn-ea"/>
                <a:cs typeface="Arial" pitchFamily="34" charset="0"/>
              </a:rPr>
              <a:t>Future for the Commonwealth</a:t>
            </a:r>
            <a:endParaRPr kumimoji="1" lang="en-US" sz="1100" kern="1200" dirty="0">
              <a:solidFill>
                <a:srgbClr val="008000"/>
              </a:solidFill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1031" name="Picture 9" descr="DOER_JPEG_300dpi.jpg"/>
          <p:cNvPicPr preferRelativeResize="0"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6096000"/>
            <a:ext cx="976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T:\GrnComm\GreenCom LOGO\Logo Package 2010\gc_logo.jpg"/>
          <p:cNvPicPr preferRelativeResize="0"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5791200"/>
            <a:ext cx="9255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3" r:id="rId3"/>
    <p:sldLayoutId id="2147484897" r:id="rId4"/>
    <p:sldLayoutId id="2147484898" r:id="rId5"/>
    <p:sldLayoutId id="2147484899" r:id="rId6"/>
    <p:sldLayoutId id="2147484900" r:id="rId7"/>
    <p:sldLayoutId id="2147484901" r:id="rId8"/>
    <p:sldLayoutId id="2147484902" r:id="rId9"/>
    <p:sldLayoutId id="2147484903" r:id="rId10"/>
    <p:sldLayoutId id="2147484904" r:id="rId11"/>
    <p:sldLayoutId id="2147484905" r:id="rId12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653C"/>
        </a:buClr>
        <a:buSzPct val="75000"/>
        <a:buFont typeface="Wingdings" pitchFamily="2" charset="2"/>
        <a:buChar char="l"/>
        <a:defRPr sz="2800">
          <a:solidFill>
            <a:srgbClr val="001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653C"/>
        </a:buClr>
        <a:buSzPct val="75000"/>
        <a:buChar char="–"/>
        <a:defRPr sz="2400">
          <a:solidFill>
            <a:srgbClr val="0019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653C"/>
        </a:buClr>
        <a:buSzPct val="75000"/>
        <a:buFont typeface="Wingdings" pitchFamily="2" charset="2"/>
        <a:buChar char="l"/>
        <a:defRPr sz="2000">
          <a:solidFill>
            <a:srgbClr val="0019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653C"/>
        </a:buClr>
        <a:buSzPct val="80000"/>
        <a:buChar char="–"/>
        <a:defRPr>
          <a:solidFill>
            <a:srgbClr val="0019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653C"/>
        </a:buClr>
        <a:buSzPct val="65000"/>
        <a:buFont typeface="Wingdings" pitchFamily="2" charset="2"/>
        <a:buChar char="l"/>
        <a:defRPr>
          <a:solidFill>
            <a:srgbClr val="0019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924800" cy="6096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066800"/>
            <a:ext cx="7693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kumimoji="0" sz="16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031178-9B3D-49F7-B5D7-2929C1A9E2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1676400" y="6400800"/>
            <a:ext cx="6477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3366"/>
              </a:buClr>
              <a:buSzPct val="75000"/>
              <a:buFont typeface="Wingdings" pitchFamily="2" charset="2"/>
              <a:buNone/>
            </a:pPr>
            <a:r>
              <a:rPr lang="en-US" sz="1200" b="1" i="1">
                <a:solidFill>
                  <a:srgbClr val="008000"/>
                </a:solidFill>
                <a:latin typeface="Arial" charset="0"/>
                <a:cs typeface="Arial" charset="0"/>
              </a:rPr>
              <a:t>Creating a Clean, Affordable and Resilient Energy</a:t>
            </a:r>
            <a:r>
              <a:rPr lang="en-US" sz="1200" i="1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i="1">
                <a:solidFill>
                  <a:srgbClr val="008000"/>
                </a:solidFill>
                <a:latin typeface="Arial" charset="0"/>
                <a:cs typeface="Arial" charset="0"/>
              </a:rPr>
              <a:t>Future for the Commonwealth</a:t>
            </a:r>
            <a:endParaRPr lang="en-US" sz="120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rgbClr val="003366"/>
              </a:buClr>
              <a:buSzPct val="75000"/>
              <a:buFont typeface="Wingdings" pitchFamily="2" charset="2"/>
              <a:buNone/>
            </a:pPr>
            <a:endParaRPr kumimoji="0" lang="en-US" sz="1200" b="1" i="1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  <p:pic>
        <p:nvPicPr>
          <p:cNvPr id="1031" name="Picture 9" descr="DOER_JPEG_300dpi.jpg"/>
          <p:cNvPicPr preferRelativeResize="0"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9763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T:\GrnComm\GreenCom LOGO\Logo Package 2010\gc_logo.jpg"/>
          <p:cNvPicPr preferRelativeResize="0"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91200"/>
            <a:ext cx="9255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59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  <p:sldLayoutId id="2147484918" r:id="rId12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653C"/>
        </a:buClr>
        <a:buSzPct val="75000"/>
        <a:buFont typeface="Wingdings" pitchFamily="2" charset="2"/>
        <a:buChar char="l"/>
        <a:defRPr sz="2800">
          <a:solidFill>
            <a:srgbClr val="001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653C"/>
        </a:buClr>
        <a:buSzPct val="75000"/>
        <a:buChar char="–"/>
        <a:defRPr sz="2400">
          <a:solidFill>
            <a:srgbClr val="0019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653C"/>
        </a:buClr>
        <a:buSzPct val="75000"/>
        <a:buFont typeface="Wingdings" pitchFamily="2" charset="2"/>
        <a:buChar char="l"/>
        <a:defRPr sz="2000">
          <a:solidFill>
            <a:srgbClr val="0019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653C"/>
        </a:buClr>
        <a:buSzPct val="80000"/>
        <a:buChar char="–"/>
        <a:defRPr sz="2000">
          <a:solidFill>
            <a:srgbClr val="0019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653C"/>
        </a:buClr>
        <a:buSzPct val="65000"/>
        <a:buFont typeface="Wingdings" pitchFamily="2" charset="2"/>
        <a:buChar char="l"/>
        <a:defRPr sz="2000">
          <a:solidFill>
            <a:srgbClr val="0019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hyperlink" Target="mailto:Jim.Barry@State.MA.U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eea/energy-utilities-clean-tech/green-communities/gc-grant-progra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4724400" y="548640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kumimoji="0" lang="en-US" sz="1800">
              <a:latin typeface="Arial" pitchFamily="34" charset="0"/>
            </a:endParaRPr>
          </a:p>
          <a:p>
            <a:pPr eaLnBrk="0" hangingPunct="0"/>
            <a:endParaRPr kumimoji="0" lang="en-US" sz="1800">
              <a:latin typeface="Arial" pitchFamily="34" charset="0"/>
            </a:endParaRPr>
          </a:p>
          <a:p>
            <a:pPr eaLnBrk="0" hangingPunct="0"/>
            <a:endParaRPr kumimoji="0" lang="en-US" sz="1800">
              <a:latin typeface="Arial" pitchFamily="34" charset="0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4648200" y="4953000"/>
            <a:ext cx="419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chemeClr val="tx1"/>
              </a:buClr>
              <a:buSzPct val="75000"/>
              <a:buFont typeface="Wingdings" pitchFamily="2" charset="2"/>
              <a:buNone/>
            </a:pPr>
            <a:endParaRPr kumimoji="0" lang="en-US" sz="1200" i="1"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kumimoji="0" lang="en-US" sz="1200" i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5181600" y="11430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0" y="0"/>
            <a:ext cx="1841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900">
              <a:latin typeface="Arial" pitchFamily="34" charset="0"/>
            </a:endParaRPr>
          </a:p>
          <a:p>
            <a:pPr eaLnBrk="0" hangingPunct="0"/>
            <a:endParaRPr kumimoji="0" lang="en-US" sz="1800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657600"/>
            <a:ext cx="4191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000" b="1" i="1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990600"/>
            <a:ext cx="41910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+mj-lt"/>
                <a:cs typeface="+mn-cs"/>
              </a:rPr>
              <a:t>COMMONWEALTH OF MASSACHUSETTS</a:t>
            </a:r>
          </a:p>
          <a:p>
            <a:pPr algn="r">
              <a:defRPr/>
            </a:pPr>
            <a:endParaRPr lang="en-US" sz="1400" dirty="0">
              <a:latin typeface="+mj-lt"/>
              <a:cs typeface="+mn-cs"/>
            </a:endParaRPr>
          </a:p>
          <a:p>
            <a:pPr algn="r">
              <a:defRPr/>
            </a:pPr>
            <a:r>
              <a:rPr lang="en-US" sz="1400" i="1" dirty="0">
                <a:latin typeface="Arial" pitchFamily="34" charset="0"/>
              </a:rPr>
              <a:t>Charles D. Baker, Governor</a:t>
            </a:r>
          </a:p>
          <a:p>
            <a:pPr algn="r">
              <a:defRPr/>
            </a:pPr>
            <a:r>
              <a:rPr lang="en-US" sz="1400" i="1" dirty="0" err="1">
                <a:latin typeface="+mn-lt"/>
              </a:rPr>
              <a:t>Karyn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Polito</a:t>
            </a:r>
            <a:r>
              <a:rPr lang="en-US" sz="1400" i="1" dirty="0">
                <a:latin typeface="+mn-lt"/>
              </a:rPr>
              <a:t>, Lt. Governor</a:t>
            </a:r>
          </a:p>
          <a:p>
            <a:pPr algn="r">
              <a:defRPr/>
            </a:pPr>
            <a:r>
              <a:rPr lang="en-US" sz="1400" i="1" dirty="0">
                <a:latin typeface="Arial" pitchFamily="34" charset="0"/>
              </a:rPr>
              <a:t>Matthew A. Beaton, Secretary</a:t>
            </a:r>
          </a:p>
          <a:p>
            <a:pPr algn="r">
              <a:defRPr/>
            </a:pPr>
            <a:r>
              <a:rPr lang="en-US" sz="1400" i="1" dirty="0">
                <a:latin typeface="Arial" pitchFamily="34" charset="0"/>
              </a:rPr>
              <a:t>Judith Judson, Commissioner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4038600" y="2667000"/>
            <a:ext cx="441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charset="0"/>
              </a:rPr>
              <a:t>The Green Communities Division  Partnering with Massachusetts</a:t>
            </a:r>
          </a:p>
          <a:p>
            <a:pPr algn="ctr"/>
            <a:r>
              <a:rPr lang="en-US" sz="2000" b="1" dirty="0">
                <a:latin typeface="Arial" charset="0"/>
              </a:rPr>
              <a:t>Cities and Towns</a:t>
            </a:r>
          </a:p>
          <a:p>
            <a:pPr algn="ctr"/>
            <a:endParaRPr lang="en-US" sz="2000" i="1" dirty="0">
              <a:latin typeface="Arial" charset="0"/>
            </a:endParaRPr>
          </a:p>
          <a:p>
            <a:pPr algn="ctr"/>
            <a:r>
              <a:rPr lang="en-US" sz="2000" i="1" dirty="0">
                <a:latin typeface="Arial" charset="0"/>
              </a:rPr>
              <a:t>Jim Barry</a:t>
            </a:r>
          </a:p>
          <a:p>
            <a:pPr algn="ctr"/>
            <a:r>
              <a:rPr lang="en-US" sz="2000" i="1" dirty="0">
                <a:latin typeface="Arial" charset="0"/>
              </a:rPr>
              <a:t> Western Mass Regional Coordinator</a:t>
            </a:r>
          </a:p>
          <a:p>
            <a:pPr algn="ctr"/>
            <a:r>
              <a:rPr lang="en-US" sz="2000" i="1" dirty="0">
                <a:latin typeface="Arial" charset="0"/>
                <a:hlinkClick r:id="rId4"/>
              </a:rPr>
              <a:t>Jim.Barry@State.MA.US</a:t>
            </a:r>
            <a:endParaRPr lang="en-US" sz="2000" i="1" dirty="0">
              <a:latin typeface="Arial" charset="0"/>
            </a:endParaRPr>
          </a:p>
          <a:p>
            <a:pPr algn="ctr"/>
            <a:r>
              <a:rPr lang="en-US" sz="2000" i="1" dirty="0">
                <a:latin typeface="Arial" charset="0"/>
              </a:rPr>
              <a:t>(413) 755 - 2232</a:t>
            </a:r>
          </a:p>
          <a:p>
            <a:pPr algn="ctr"/>
            <a:endParaRPr lang="en-US" sz="1600" i="1" dirty="0">
              <a:latin typeface="Arial" pitchFamily="34" charset="0"/>
            </a:endParaRPr>
          </a:p>
          <a:p>
            <a:pPr algn="ctr"/>
            <a:endParaRPr lang="en-US" sz="1600" i="1" dirty="0">
              <a:latin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830760-A43D-468A-99EB-A56F54AC4D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126407" y="3764922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800" i="1" dirty="0">
              <a:solidFill>
                <a:schemeClr val="accent3"/>
              </a:solidFill>
              <a:latin typeface="Arial" pitchFamily="34" charset="0"/>
            </a:endParaRPr>
          </a:p>
          <a:p>
            <a:pPr algn="ctr"/>
            <a:r>
              <a:rPr lang="en-US" sz="1800" i="1" dirty="0">
                <a:solidFill>
                  <a:schemeClr val="accent3"/>
                </a:solidFill>
                <a:latin typeface="Arial" pitchFamily="34" charset="0"/>
              </a:rPr>
              <a:t>January 2019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A611E-48B7-4049-A4A4-87C8F9309A5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924800" cy="990600"/>
          </a:xfrm>
          <a:ln>
            <a:solidFill>
              <a:srgbClr val="3C653C"/>
            </a:solidFill>
          </a:ln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The Stretch Code is no longer                much of a Stretch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1295400"/>
            <a:ext cx="815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January 1, 2017 – there is now a  NEW base energy code (IECC 2015) and an associated NEW Stretch Code which is almost NO Stretch at all.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Basic difference in cost is for a HERS Energy Rater which is required by Stretch Code for new residential construction. Total additional costs are between $1,600 and $3,000 for typical single family home. </a:t>
            </a:r>
            <a:r>
              <a:rPr lang="en-US" b="1" dirty="0" err="1">
                <a:solidFill>
                  <a:srgbClr val="000000"/>
                </a:solidFill>
              </a:rPr>
              <a:t>MassSave</a:t>
            </a:r>
            <a:r>
              <a:rPr lang="en-US" b="1" dirty="0">
                <a:solidFill>
                  <a:srgbClr val="000000"/>
                </a:solidFill>
              </a:rPr>
              <a:t> rebate covers most of this extra cost:  $1,300 - $1,700. 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And home owner receives annual energy cost savings year after year after year.</a:t>
            </a:r>
          </a:p>
          <a:p>
            <a:pPr lvl="1">
              <a:lnSpc>
                <a:spcPct val="15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endParaRPr lang="fo-FO" sz="2800" dirty="0"/>
          </a:p>
          <a:p>
            <a:pPr eaLnBrk="1" hangingPunct="1">
              <a:buFont typeface="Arial" pitchFamily="34" charset="0"/>
              <a:buChar char="•"/>
            </a:pPr>
            <a:endParaRPr lang="fo-FO" sz="280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821A8B2-3628-4EC7-9216-F1D880073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9339"/>
            <a:ext cx="9189429" cy="69573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A611E-48B7-4049-A4A4-87C8F9309A5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3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838199" y="1143000"/>
            <a:ext cx="8120063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C653C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3C653C"/>
                </a:solidFill>
                <a:latin typeface="+mn-lt"/>
              </a:rPr>
              <a:t>Grant allocations based on a </a:t>
            </a:r>
            <a:r>
              <a:rPr lang="en-US" b="1" dirty="0">
                <a:solidFill>
                  <a:srgbClr val="3C653C"/>
                </a:solidFill>
                <a:latin typeface="+mn-lt"/>
              </a:rPr>
              <a:t>$125K minimum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C653C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>
                <a:solidFill>
                  <a:srgbClr val="3C653C"/>
                </a:solidFill>
                <a:latin typeface="+mn-lt"/>
              </a:rPr>
              <a:t>    </a:t>
            </a:r>
            <a:r>
              <a:rPr lang="en-US" dirty="0">
                <a:solidFill>
                  <a:srgbClr val="3C653C"/>
                </a:solidFill>
                <a:latin typeface="+mn-lt"/>
              </a:rPr>
              <a:t> plus a population/per capita income formula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C653C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200" dirty="0">
              <a:solidFill>
                <a:srgbClr val="3C653C"/>
              </a:solidFill>
              <a:latin typeface="+mn-lt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C653C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3C653C"/>
                </a:solidFill>
                <a:latin typeface="+mn-lt"/>
              </a:rPr>
              <a:t>Projects being funded include electric and thermal (natural gas and fuel oil) energy saving projects, incremental costs for hybrid vehicles and grant administration costs.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C653C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>
                <a:solidFill>
                  <a:srgbClr val="3C653C"/>
                </a:solidFill>
                <a:latin typeface="+mn-lt"/>
              </a:rPr>
              <a:t>	</a:t>
            </a:r>
            <a:r>
              <a:rPr lang="en-US" b="1" u="sng" dirty="0">
                <a:solidFill>
                  <a:srgbClr val="3C653C"/>
                </a:solidFill>
                <a:latin typeface="+mn-lt"/>
              </a:rPr>
              <a:t>TOWN</a:t>
            </a:r>
            <a:r>
              <a:rPr lang="en-US" b="1" dirty="0">
                <a:solidFill>
                  <a:srgbClr val="3C653C"/>
                </a:solidFill>
                <a:latin typeface="+mn-lt"/>
              </a:rPr>
              <a:t>     </a:t>
            </a:r>
            <a:r>
              <a:rPr lang="en-US" b="1" u="sng" dirty="0">
                <a:solidFill>
                  <a:srgbClr val="3C653C"/>
                </a:solidFill>
                <a:latin typeface="+mn-lt"/>
              </a:rPr>
              <a:t>POPULATION</a:t>
            </a:r>
            <a:r>
              <a:rPr lang="en-US" b="1" dirty="0">
                <a:solidFill>
                  <a:srgbClr val="3C653C"/>
                </a:solidFill>
                <a:latin typeface="+mn-lt"/>
              </a:rPr>
              <a:t>	   </a:t>
            </a:r>
            <a:r>
              <a:rPr lang="en-US" b="1" u="sng" dirty="0">
                <a:solidFill>
                  <a:srgbClr val="3C653C"/>
                </a:solidFill>
                <a:latin typeface="+mn-lt"/>
              </a:rPr>
              <a:t>GRANT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C653C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3C653C"/>
                </a:solidFill>
                <a:latin typeface="+mn-lt"/>
              </a:rPr>
              <a:t>	Colrain 	1,600		$ 129,880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C653C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3C653C"/>
                </a:solidFill>
                <a:latin typeface="+mn-lt"/>
              </a:rPr>
              <a:t>	Shelburne	1,800		$ 132,575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C653C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3C653C"/>
                </a:solidFill>
                <a:latin typeface="+mn-lt"/>
              </a:rPr>
              <a:t>	Greenfield	17,400	$ 666,430 (4)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C653C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3C653C"/>
                </a:solidFill>
                <a:latin typeface="+mn-lt"/>
              </a:rPr>
              <a:t>	Gill		1,500		$ 208,365 (2)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C653C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3C653C"/>
                </a:solidFill>
                <a:latin typeface="+mn-lt"/>
              </a:rPr>
              <a:t>	Bernardston	2,000		$ 131,290 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C653C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>
              <a:solidFill>
                <a:srgbClr val="3C653C"/>
              </a:solidFill>
              <a:latin typeface="+mn-lt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C653C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000" dirty="0">
              <a:solidFill>
                <a:srgbClr val="3C653C"/>
              </a:solidFill>
              <a:latin typeface="+mn-lt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C653C"/>
              </a:buClr>
              <a:buSzPct val="7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>
              <a:solidFill>
                <a:srgbClr val="3C653C"/>
              </a:solidFill>
              <a:latin typeface="Calibri" pitchFamily="34" charset="0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>
              <a:solidFill>
                <a:srgbClr val="3C653C"/>
              </a:solidFill>
              <a:latin typeface="Arial" charset="0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>
              <a:solidFill>
                <a:srgbClr val="3C653C"/>
              </a:solidFill>
              <a:latin typeface="Arial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49325" y="228600"/>
            <a:ext cx="8008938" cy="838200"/>
          </a:xfrm>
          <a:prstGeom prst="rect">
            <a:avLst/>
          </a:prstGeom>
          <a:noFill/>
          <a:ln w="9360">
            <a:solidFill>
              <a:srgbClr val="336600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rgbClr val="000099"/>
                </a:solidFill>
                <a:latin typeface="Arial" charset="0"/>
              </a:rPr>
              <a:t> Green Communities Designation and Grant Program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B00B841-5ED2-4DD3-B371-7209F840B8F7}" type="slidenum">
              <a:rPr lang="en-US" sz="1600" b="1">
                <a:solidFill>
                  <a:srgbClr val="FFFFFF"/>
                </a:solidFill>
                <a:latin typeface="Arial" charset="0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600" b="1">
              <a:solidFill>
                <a:srgbClr val="FFFFFF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A611E-48B7-4049-A4A4-87C8F9309A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GREEN COMMUNITIES DESIGNATION and GRANT PROGRAM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200" y="1066800"/>
            <a:ext cx="4572000" cy="464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Provides grants to </a:t>
            </a:r>
            <a:r>
              <a:rPr lang="en-US" sz="1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qualifying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communities to fund energy efficiency initiatives, renewable energy, innovative projects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Qualification Criteria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Adopt as-of-right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siting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in designated      locations, for RE/AE generation, or RE/AE R&amp;D, or RE/AE manufacturing 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Adopt expedited (12 month) application/permitting process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Establish an energy use baseline with a plan to reduce baseline by 20% in 5 years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Purchase only fuel-efficient vehicles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Require new residential construction</a:t>
            </a: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and new commercial and industrial real estate construction</a:t>
            </a: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to minimize life-cycle energy costs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(Adopt Stretch Code - 780 CMR 115, Appendix AA)</a:t>
            </a:r>
            <a:endParaRPr lang="en-US" sz="1800" b="1" baseline="30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5715000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hlinkClick r:id="rId3"/>
              </a:rPr>
              <a:t>http://www.mass.gov/eea/energy-utilities-clean-tech/green-communities/gc-grant-program/</a:t>
            </a:r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Picture 8" descr="gc8_road-sig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990600"/>
            <a:ext cx="30988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8077200" cy="51816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Adopt as-of-right siting, 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in designated locations, 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for Renewable Energy Generation, 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     OR for RE Manufacturing,  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     OR for RE Research and Development </a:t>
            </a:r>
          </a:p>
          <a:p>
            <a:pPr lvl="1">
              <a:lnSpc>
                <a:spcPct val="90000"/>
              </a:lnSpc>
              <a:defRPr/>
            </a:pP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Site Plan Approval and </a:t>
            </a:r>
            <a:r>
              <a:rPr lang="en-US" sz="2000" dirty="0" err="1"/>
              <a:t>ConCom</a:t>
            </a:r>
            <a:r>
              <a:rPr lang="en-US" sz="2000" dirty="0"/>
              <a:t> review still  applicable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	        </a:t>
            </a:r>
            <a:r>
              <a:rPr lang="en-US" sz="2000" b="1" dirty="0"/>
              <a:t>but NO Special Permits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Designated locations means NOT everywhere in town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RE = Renewable Energy (Solar PV, Wind, Wave)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AE = Alternative Energy (Biomass Combined Heat &amp; Power) </a:t>
            </a:r>
          </a:p>
          <a:p>
            <a:pPr lvl="1">
              <a:lnSpc>
                <a:spcPct val="90000"/>
              </a:lnSpc>
              <a:defRPr/>
            </a:pPr>
            <a:endParaRPr lang="en-US" sz="1050" dirty="0">
              <a:solidFill>
                <a:srgbClr val="009900"/>
              </a:solidFill>
            </a:endParaRPr>
          </a:p>
          <a:p>
            <a:pPr marL="57150" lvl="0" indent="0" algn="ctr"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rgbClr val="009900"/>
                </a:solidFill>
              </a:rPr>
              <a:t>      Many small towns use a Solar Overlay District  that includes only town owned property</a:t>
            </a:r>
            <a:endParaRPr lang="en-US" sz="2000" b="1" dirty="0">
              <a:solidFill>
                <a:srgbClr val="009900"/>
              </a:solidFill>
            </a:endParaRPr>
          </a:p>
          <a:p>
            <a:pPr marL="57150" indent="0" algn="ctr">
              <a:lnSpc>
                <a:spcPct val="90000"/>
              </a:lnSpc>
              <a:buNone/>
              <a:defRPr/>
            </a:pP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A611E-48B7-4049-A4A4-87C8F9309A5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3C653C"/>
            </a:solidFill>
          </a:ln>
        </p:spPr>
        <p:txBody>
          <a:bodyPr/>
          <a:lstStyle/>
          <a:p>
            <a:r>
              <a:rPr lang="en-US" sz="2800" dirty="0">
                <a:solidFill>
                  <a:srgbClr val="3C653C"/>
                </a:solidFill>
              </a:rPr>
              <a:t>Criteria 1 – As-Of-Right </a:t>
            </a:r>
            <a:r>
              <a:rPr lang="en-US" sz="2800" dirty="0" err="1">
                <a:solidFill>
                  <a:srgbClr val="3C653C"/>
                </a:solidFill>
              </a:rPr>
              <a:t>Siting</a:t>
            </a:r>
            <a:r>
              <a:rPr lang="en-US" sz="2800" dirty="0">
                <a:solidFill>
                  <a:srgbClr val="3C653C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A611E-48B7-4049-A4A4-87C8F9309A5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3C653C"/>
            </a:solidFill>
          </a:ln>
        </p:spPr>
        <p:txBody>
          <a:bodyPr/>
          <a:lstStyle/>
          <a:p>
            <a:r>
              <a:rPr lang="en-US" sz="2800" dirty="0">
                <a:solidFill>
                  <a:srgbClr val="3C653C"/>
                </a:solidFill>
              </a:rPr>
              <a:t>Criteria 2 – Expedited Permitting</a:t>
            </a:r>
            <a:endParaRPr lang="en-US" sz="2800" dirty="0"/>
          </a:p>
        </p:txBody>
      </p:sp>
      <p:pic>
        <p:nvPicPr>
          <p:cNvPr id="6" name="Picture 3" descr="C:\Documents and Settings\apowelka\Local Settings\Temporary Internet Files\Content.IE5\QNWT6PGV\MC90003005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679753" cy="154625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12192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months: date of initial application         	to date of final approval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Applies only to the proposed facilities subject to the as-of-right siting provision.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apply the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MGL c 43D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permitting process to these zoning districts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2800" kern="0" dirty="0">
                <a:solidFill>
                  <a:srgbClr val="3C653C"/>
                </a:solidFill>
                <a:latin typeface="+mn-lt"/>
                <a:cs typeface="+mn-cs"/>
              </a:rPr>
              <a:t>  </a:t>
            </a:r>
            <a:r>
              <a:rPr kumimoji="0" lang="en-US" sz="2800" b="1" kern="0" dirty="0">
                <a:solidFill>
                  <a:srgbClr val="3C653C"/>
                </a:solidFill>
                <a:latin typeface="+mn-lt"/>
                <a:cs typeface="+mn-cs"/>
              </a:rPr>
              <a:t>OR</a:t>
            </a:r>
            <a:r>
              <a:rPr kumimoji="0" lang="en-US" sz="2800" kern="0" dirty="0">
                <a:solidFill>
                  <a:srgbClr val="3C653C"/>
                </a:solidFill>
                <a:latin typeface="+mn-lt"/>
                <a:cs typeface="+mn-cs"/>
              </a:rPr>
              <a:t> letter from Town Counsel affirming nothing precludes an answer within 12 months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tabLst/>
              <a:defRPr/>
            </a:pPr>
            <a:r>
              <a:rPr lang="en-US" sz="2800" b="1" dirty="0">
                <a:solidFill>
                  <a:srgbClr val="009900"/>
                </a:solidFill>
              </a:rPr>
              <a:t>Pretty simple to get a letter from Town Counsel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tabLst/>
              <a:defRPr/>
            </a:pPr>
            <a:r>
              <a:rPr kumimoji="0" lang="en-US" sz="2800" kern="0" noProof="0" dirty="0">
                <a:solidFill>
                  <a:srgbClr val="3C653C"/>
                </a:solidFill>
                <a:latin typeface="+mn-lt"/>
                <a:cs typeface="+mn-cs"/>
              </a:rPr>
              <a:t>		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A611E-48B7-4049-A4A4-87C8F9309A5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838200"/>
          </a:xfrm>
          <a:ln>
            <a:solidFill>
              <a:srgbClr val="3C653C"/>
            </a:solidFill>
          </a:ln>
        </p:spPr>
        <p:txBody>
          <a:bodyPr/>
          <a:lstStyle/>
          <a:p>
            <a:r>
              <a:rPr lang="en-US" sz="2800" dirty="0">
                <a:solidFill>
                  <a:srgbClr val="3C653C"/>
                </a:solidFill>
              </a:rPr>
              <a:t>Criteria 3 – Energy Baseline</a:t>
            </a:r>
            <a:endParaRPr lang="en-US" sz="2800" dirty="0"/>
          </a:p>
        </p:txBody>
      </p:sp>
      <p:sp>
        <p:nvSpPr>
          <p:cNvPr id="3" name="AutoShape 4" descr="data:image/jpeg;base64,/9j/4AAQSkZJRgABAQAAAQABAAD/2wCEAAkGBhQSERUUEhQWFRUUFxgXGBcVFBUVFxgXFhUXFhcUGBcaGyYeGBojGRQYHy8gJCcpLCwsFR4xNTAqNSYrLCkBCQoKDgwOGg8PGi8fHSQtLCwsKSkpLCksKSwsLCksLCwsLCwpKSwsLCksLCwsLCwsLCksLCwsLCwpLCwsLCksLP/AABEIAMIBAwMBIgACEQEDEQH/xAAcAAABBQEBAQAAAAAAAAAAAAAAAQMEBQYCBwj/xABKEAACAQIEAgUIBgULAwUBAAABAhEAAwQSITEFQSJRYXGBBhMykaGxwdEHFEJSYnIjU4KS8BUWM0Nzk6KywtLhJGODRKOzw/FU/8QAGAEBAQEBAQAAAAAAAAAAAAAAAAECAwT/xAAnEQACAgICAQQCAgMAAAAAAAAAAQIREiEDMUETMlFhIpEEFDNC8P/aAAwDAQACEQMRAD8A9xooooAooooAooooAooooAooooAoopKAWiuaKAWaqOEuDiMUBcdsjopVphWa0jypPLKy6CAIOkkkzeI41bNp7twwttSzdwE+uvNPoo8pGu4zFC4TOJJvAEkgOpgqP2GA7rdUHqhNIKWKSgAmkpQKUCgEFdRRS1AFFFFAFFFFAFFFFAFJNE0UAtFJRQC0Uk0UAtFFFAFFFFAFFFFAFFFFAFFFFAFFFFAJRS0xjFcowtsqvByllLKDyJAIkeNAedfTP5RZLSYRD0rkPc12RT0VPewn9ivOvJHipw+Jt3tYtuC0fcPRf/CTWl4t5LXXvu2ILvcJ6TFrYB6ogGFiIHKml8k8qllQkbHLczHwGUKe41qyHt6maWst5CcZa7ZFpwc1kBfOAHK6jRZnVXA0KnqkE8tRFQoBaWKKSaAWiiKWoBJpZpIpaAKJopKACaSaXLRlqgSKBXVFQCUtFFAJFFLRQBRRRQBRRRQBRRRQBRRRQBRRRQBRRSGgCkNdVzcWQRJEiJG47R20B5z5a4cviAACYDbDtHZ2VAvg2sGIlW86DpuNefqqn415QYVL1xbmIv3GR2U9GZKsQdYAO1MYHj+EdsqXLtluT3AAhP3W6REH8QA7a0uyHtfC0izb/IvuqVlqu8nrlw4dPOhA0CMhJBWNG1GhPVr31ZVCiRRFLRUAUUUUATSUtFAFFFFAFFFFAFFFFAFFFFAFFFFAFFN2r4YSpkHqpygCiiigCiiigCiiigCiiigCkNed+XXl3isFixbtCybZVHhlfNBkEEhgN1OvbWw4RxrzuEt4i6os51DkM4KgHY5tBBEHxqWVppWWtZ/yw8rEwVkmQ15gRbTmT949Sjr8Ky/lZ9K6rNvBQzbG8RKD8in0j2nTvrBG0L2S7euuXvsRJlySGy6nluK0Qzt3DyxJMkkknmSTJPrrq3hdI8amcXuJauvanOQxBgQVZecnv7Z7IqMGoD2b6OvLWy+HtYZz5u7aVbYDQFfKIBU9cR0T4TW8r5mS8N+dbnyZ+lRrC+bvhryAdEiPOL1CSekO/UeygPYKK82vfTRb+xhnP5rir7gag3/pouH0MNbH5rjN7lFQHq9FeN3fpgxZ9FLC/sufe9Q7n0q487PbXutL8Zqg9worwW79I2Pb/wBQw/Klof6aTA+WWMe6ubE3SJmM0AxrBgDeI8aA97rm5cCgsxAABJJMAAakknYUlq6GUMNiAR3ETSugIIIkHQjrB3FQFWvlXhC4QYqwWYgBRdQkk6ACDvVtXzFiMEBeZQpQZyoMzlGYidN4+FfR9rGWrSKrXl6Khcz3FkwIkknUmJqJ2alHEzv0qWCeHsytcRkdCDbuMh1bKQYIkQ2x7KhfQ8tz6ncL3GcG82VXJYrCrPSO8kz2U79IfH8O+Bu27d+y9wlIRbqljDqTABnYT4UfRG5OCeeV5/8AKlPJqlhZuKKSaKpzFopKKAwXDvKI4fIpkqxkgyWVQAJPKSeVbPhvEkv2w9syDz7t68rw2PW4g53HJ0JMZR9oxM93MuB1CtZ5IYtbYK5zpuPsjqHR0B07dqho2dFcq4O1LNUyLRRRQDOLxS2kZ3IVUBZidgAJJrxvin0pYtrrmy4t2yegvm0JC8pJB15nvq1+lbyszt9UtN0VIN0g7tutvuG57Y6q82mqQ0dz6RMef/Ut4LbHuWmH8tsad8Vd8Gy+4CqOkmhSXjeJXbrZrtx7jREsxYx1a8qbYuyySzIkCSSVUnYanTQfxpTdm0XYKolmIAHWTVvj8WllkwwM2wCLzAblxrc71YBh2IOupdFSvRSsKtsPxW0qWFIuTZJPQygMTczxJMjkNqp8RYe2zIRqpIOmmnMdh3p27bjLE6qra9ZGo9YNCDOPi5fuXI9N2bukyBQq055o867Fg9nsoBoClNPeY7fdXQw/aPXQDFJT/mQBJPw+FRLWIV5IOmw317aAcJqfgcMqob130FnKp0zsP9C8/V1ynC+Hi4SWMW09NgOvZF/EfZVV5SccF5siaW00AUdGBsBr6I9p16qAnF1vIb1rYGLic7ZOzAfq25dRkdVGBuwysNp93S+Htqg4djzYuB0mdiCOiyn0kYcwRWguOhRb1oE2i2okZrT7lW06Q10J3Gs6EUQLK/5Y41SUGJuhUJUANlhVMDYdUVBu+UeJaQ2IvnvvXPnTWNwzZi2WdiYmRoBJWJjSZEjXeoef1d9WwSi1RCtPnNOwjx+dMKwnYeqsQOvJ4ES4VMiNAdwDy6jXtP0N3JwL/wBsf8iV42bYyvvmMZdBAAPS07RXsH0MGcFc/tj2fYStHNdHoFFEVyxgSdhQh1NFeG8Y+lBrl+41ssqFoUdE6L0QfR5xPjRUstIjcLxZS4HhsglVJUjRejsvoydz2kVb4nykQrCsZBWAoI1Dc525nXn1RWAxnF2bbYaZpJ5b69evKuOH43KVOpIIMSeRksdddOVZKe7+TfE8mYPcMBVJz6ak8p/N7ql4vymHSyEEASD2DX2wdeyeuvAMfxp7jN0myFiQpYxqZ2netTwLy4UD9PoFCjojcRlbTach22mrZD23BYokame3+PhVT5c+VQwWGLAjztyVtA/e5uR1KNe+BzrPcG+kXDCSztsDETuoctO8axrXnPlZ5StjcQbpkKBltqfsoPiTqe/srSIyte+SSTqSSSTqSTqSZ51z5zu9Q+VNTQDVIO+dPX7qQ3T102TUrhWAN66E2G7H7qDc9/IdpFQpa8L/AENlsS8yQVtifAsO89EftGs47sxLMZLGTV5xy+158tpT5u10AFGgIER4DT19dV64J5C5DJ1Akbayd+yuU9no4qjti4pTcsrc+1ai2/an9U58BkP5U66ivc6Fs9QZfUxPuarfCYRrZJuqRbZSrwVPRaBMA7gww7VFVeJwhthkaJt3IkbEMujDsOUEdhFbg9HLkSu0Lgpe4iLu7BRpOrGPjVxhuFB3KC4Syhif0cehq2p7qoLbEEFSQRqCDBB6x1GnmxF073HP7bfOtGC7w3C1dXYG8fNqGPQAJBMQvWaBwtTbNzLf6LBcpOVjInMNNhFUJzHdmPixrlsOecnvmgJXlFhgti2UzK1x2VlZ8zBVAieoEn2VH4Jw57jC2neSdlUbsflz2rmzhCzBVEsxgAddXuMvjCW/M2iDdfW445d3YNh4mjdFSbdIh8f4hAOGsCETQtmEkn0yfxHYnlsKzw4eez94fKrjh3DRcbKIGjMSRPogn4VZfzbETm5E+gPsgnr7K53J7R1cYR0zL/Ue1f3v+KmcKumw8ypRujcSfSWZ8GG4PI+NXWC4CrorliM86ADSGIpriXC1tKpBJz5h0o+zlP8Aqo8qsqUG8TnH58MVa2fO2G6STO3OCNUYbEDY8oNFu7ZxHPI55HKCe4+g/jlal4djAoNq7rZc6xqbbbC4vuI5iqzjHCWsPG6nUEagqdmB5qfZtW4uzlODiya9xIDBgeUid+plOqHv9dQkaDUS2NQQYmfHQ7jmKeRtjtPLq7usVIss00SA+v8AHsr0n6IPKq2hfDP0TcfMpO2eApTxgEdsjmJ8wBp/gwi8o7W59RmD4VpvZlRtNn1JWK+lDygSzhWtefNm7ciCqlmyzBgSO7f1aVr8Hez20b7yq3rAPxrO/SB5N28XhWzKnnLYzW3aQU1GYhgJjLOmx0owj5pu3yGO58D/ALqWpBxCyZJmTtljf8porJk4J0inLd7KNNI5xJ8D1d3XTRSJ7OrtpW05R31DRzy8adD00G2/5oa5QE7D3I69eqnTd/CfWKg2rhMr1jtka8jOlP4bBHpnM3RRmksx2jt7aqlWi4tqx/zn4fbSm4eS+ommPM6asTqObDcE01fs6Dff7x6jRyp0WPG5KyYGJ2Ue2tBdnBYaDpfvxMbqIkDwBn8zDqqovIq3MgM9MrBAPWI3prEYgstsR6C5d99ZBPbrHhSUqHHHJlnwuyfMDQn9KeROyJ86k4e2fPKIMizdMR15xtTfCh+hQ9dx+3QLbrq2JvHsw7HnzYj40XSEvdIc4ghFpjBGi8vxg1AxEPhi5IDW8ltusqCTbbwGdZ6glSuJiLRiNSvLtJ+FVlu6QriB0xlMk7b6dtZk6kbhHLjr7I9lGIlSSOyKbu4oAkM7SOwmPZVyvEHtKqJZLjIhkZoJZQTsD11X45M1wkiCcpI10JUEiq3SMRhk6IRxyfeb1NFTRhHPJj66j/V+ytFiMLcDvCMRmMdFogE7HqpGTY5I4kbDX7eHw/nUDNdZmtmVMWyD6PiBJPcNKpcxJJMknUk7k1NxrEM6yY84xjlMkT6qmcB8l3xZfIyrkyzmLa5p2gH7prDbk6O8IqCtjHCb5RneActm6YP5DTuD8o2uOEyIAVuCRmn0HPM1fYf6OsQhJW7Z1BBDKzAg7ggrFJf8ib9uJuWZaQPN4YSNIPSAGXQ7z18ga6xi0qOPJJSlaKC7xt7NuwqhTKuekGP9aw5MOqm8RxFr1i2zBRFy4OiCB6Fo8yeutHg/I263RF62uUKRnsIxh5bSWY6GZ21nepF76OLrgB8SnRmMtkLvE6AjqFHFuNCMkp5GI1/gU+vEguHdLsMqa2ubBmMMoj7ESSD2RVv5R+RBwtoXDezy4WAmXcEzJY/drNNb7a5U4s9DrkjoHuLc83l2lh+9l0HqPrpttCQeRilWMyL+Jj2ahYjr9E03dvDOymQczd0ZjqPlXVPZ5pJpUOg05gni4p/H79PjTFi2XMIuYgEwAdhuR191c230J6jPqg1Jdm+PaaPbuDeV1xbKroQtuAIgjI2UGe4T/GlJ5R+VDX8LcS4xAcMAc0EdHwn0TIO+orIYnjPmWUKoJI1lRBUx8QfZrrULiGID2mk6QdTprJiI1Ox/jbTZxRmDa7Se4iims3b6gYpayQm2rseuaeuhonlBOvUB7qvsZwWxoqkyeYAkCd+S9e57qpeIItvopcLCDptBMgr36e2pJeTaINx9Bp8PGmGoxDEmTNSv5KbzIvfZJiBvuQfdUQdBghr/AB1irWzfZTKmCRBlQ2h3EHTkKq8CIMjUf/tT8xrDez08aWOx+9iXaMxBjaFVfcNdqYuHVe/4GkZo5Vy0lgByk1LN0ktE5uJ3YM3Drv0V5+FRwugrm4ppyzsewT6qltlSiuiRax91BltXbiDeFOUTzph+IXfOBhfcuwhiCwYARAzECfA8qg3ca7GFXLpu8ifDag3W2G67GUiTO+mu3tHXW1kcZOF6LO5ibrCHu3HA1hmJE9etJy1NQsPjXkB1OsDMoOWT11Lv6Trt29lZd+TrFxr8TpbzaRcuAdQdgB4A0T2kk7kmST31Pt8H0EvrAOw5qG+920uH4cGZ1LRkYLOWZJzdv4K1izkuSHZXk9/rrlj+Jv3m+dWmM4aFC5WnMwX0YifGo13C28xTzhkErplHMjmeypiyvlh2QkGnMeutz9Gn9f8A+P8A+ysEqxpJMEj1Ej4U7axjpOR2Wd8rETHXB1pGWMrNyjnCj0zyhv383QR7lsFZVVHS6+kNSvL+BTLcJvW4lc+VpBzAgCIJCv8AajMNudeffyje/W3P7x/nXDY659q7dA5kMzHwGbWvX/a1VHkf8XzZ6TZ4Zec+jl7yoWAejKoNRE6Hr3pvhP1kf1dy3bz6rlUwNASC+uXSvNExlyT+kciTBJYGO0TpXRxL82b99vnT+34xC/i3vI9H+kc/9Kv9qv8AkevMq7e8x3JPeSfeaaBrySlk7PZCGEaOLp6S+PupjHyq9ExsOvTxp24ekvj7qYxlwFNDziiMtJl35EMTiUEekjjxy7+ymU4Rnt4m4DBtXG03BBJkVI8hnIvqR916f4e0YbiB/Ef8zfOuy2t/Zwap6+is4s8iy33rceKmf9dRLgc2m3gbwe2rHh2H+sC2hBHmyxJ5Q20eK+ytE3DFaybaQQwgmRHdt7vZUo5vujzw2h1n1iihrMEgqZGh2oqENGuIt2LjeeUhnYkCFZcmysdCSdYEdtQMVdGLvDL0XZlRVkAbxJYwB49dR8VjfOsGYIxHV0ZmNDHLT2mmQ7LlKfoyGEFX21LDlrB1EzFHJFVl8vkW83Qbi/oiFOUm5JKqxAygzGcA8tKjnD+ZWGXON9RdAJI05QD3iodjE3j0jcJls8kmc33ieZjr66nXOK32UK1wleYBInvg6js2rNx8GlGTeyP9azEQgWPxFp9Y0qz4VhvOB4AkFAJA5hydwfuiqlD0j3/AVb8LxRtqzAAkug1nklw8j21Ibls78iUeN0ccVw+RlXSYJMAdZHIDqqHgxmvovJii+DOAalcWvG6VMAHKdpj0m7aj8HU/WLc750/zTSXuEPYWFyz0GfSIYxlUfZMaxO8VX28QFBJ0AFP3eKSGtZRoGEy32QOR76g4n+jbuNXk7M8CuDst+CeUZuW7aood8PcunzDETdtXwNUBkG4hBPcaR+Kpazm2mIa4yMirew9tQrMpAYtG67g9lZjC8OdcQFPRYE7MJBUEnVToRUvFfWLpAuYq30TCq94yNhEeAraf10ZcqvfY/h/KFrrp57UIiWUIkwFB95kkjrp/E3d6rE4VdS4M922cp6SC90u7KdZ7KsPMltOvtrnPs6cW1bJnFeKhLzaPK5dmWDCqNihqXbxQTzpgkvfCiImct08xUK/iEdiz4ZGJ3PnbgJ7YBils48rM2Q83POiXKw0MBtvox3rpkrOC45U9E5rhY25DAm+g6RHdpA7apGxVs3y2V587Hprzc6/0dWFziMsjCyEKOLhActmII3nb/mmc9kHN9WM5s0/WG3mZiOuikg+OVJUMBoZucs2/eacN3sHqpm2OfvrsVwbPaoqh+y3RuHSVSRpMHPbWddNmNcYS4xLZoICOfRUahGI1A6wKewSSt6Zjzc6R+ttV3h7AAcw39FcOsfdI5CusfaeTk/yUN4m+UFsBR0rYY6cy9we4D1UYgzbttABY3JjT0SsT6zTmIsAizJIPmV0CSPTuHee+uccoFuyASf6Q6jL9scqS1Ece+SiEy0xcXtNOs3ZTTGuSZ63HRxireR1AHKd+tAT7TUfHjKuX7p5dsme3epnEWHnF6sq//GtS7eAF28yExpOwOwXcHvrrVs810rHfIc/pl/I9PYM/9Nj/AM597U9wnhrYa6GK5kCsJtiSJ5lTr6pqJhG/6bHcpMxsYM8t66JUv2c27f6InDeOLh2bMp1UDcHUEns06RqZw7yst20yBW1M/Z0J8daoOJ2JYdEmANuWtQzbUbFh3isOVaMvstb9yyWJCwDy1MeOaiqkv2+yisglCyN8vv0oe3O4PtHxqcsnYeypuF4RcfYH3D1nSuVs60QcFaBkF8nVKlgfVUtcMn65T/47v+00/j+HtbyIWmWPRBkKTlBMciRHLkKTEYzp3FUIpU3IKqVcBHKqQwO/zroo/RW6ogMqg6OG3mAywZ26QBqbhMQgWGW4elmGTJ93L9o1Hw6BiFKqzMYzMz6kmZYz7YqWGtro6gdJgIa4fRiefbRXdo1JqqkNXboLdEMAFgZwJ3k7GNzTeBxAS+rmSFIJgSdJ29dJirgnojTkZJn17V1hnQA5lYk9TheXVBrL7s6KsKOrq2RmdGul2JgNbCjpETqGPVTOI9A61Ja7aO6v++v+2o+MvWQh0uA6RLIdiDyExR3JkjUItE/GAHHL2ec9gYfCsxjbc4xu28B/jAq8wHEvPYkPEQtwx3hiefW1VCWGbGAhWg3wZytEec3mNq7njeqDGNm4g52/Sv7J+VXKmDzqtNmcbdZ2ZRnuEQjGZYgCJA2M1aebtn+tPjab51x5FbPVwySjsTP2Uof+IFTP5Ccc2/unFRRZX9cnqb5VjFo7erF9MQOaRm/iKvMN5HX7ltbiPaKvsJKmOvUbGu7/ANH+KGo8235Xn3gVcJfA9WHyZpKcnsqbiuBXLLZXa2G6i/8AxTX1B+u3++PiKjTKpx+R7hCZvOqIk2wBJVf6xDEkxsDU/EYRltXGOX+jYaOjanuJqobhjHcJ++vzrleFEeiq+Dr8DXSMqjVHnnBSnlZdYPAs62mABAsqPSUay+kEzzFQfKC0UNpTuFbqO7n5VDfhDc0n9tfnQvDLg2tnT8SkR66SlaqhCCjPKyK1MOasH4dd/Vn2fOkttds/Zyg/eVW17CQYrmlvZ6JS1orsaOkoIiFXs/q0qZh+IC1fZozdGIBjkvX3VdcMxispa7Ohg64a2uvoiXG+h9VSMViLWQsmpQaw2Du6nRSQvSAzECu/2eRt+0gYbyyRhORvWvzpcXx7DXB+ktMY5ws+BzTUMWXxIzZQchiFNq3v+EwTtvUTGcLKSHDJKkjMFIjXWQ1auRnGK77DEX0zHzeaM2Uh8s7TuDt3101sEfCBVdirjB2ZRMOZ0J2Ts8fVS2MeSY+P8CuHJBt6OZKOGX7o/dFFScNhrjqGAEGeY5GPhRWPSmZs29rh1tdlA7efr3pxiBzph8WoOz/3dz/bTV/EpBgmerK6+0rp6q9NpG9lRx4ziLImRmWBppLqPHbnWdTFE3LwIHRz66TreX51orzkmQqyCCCby7gyN0HVVY/DT0stq2C25F7NOobY3OsCs5rYva+ivCMZyiR+ZZ9U1ZYPhTNbSUOmfkTu3WD1CubWEvr6NpD2CG/1GpVsYsbWPUjD3EViMq8Gpzy7Ku7buKxHm3MHkpqLfuuu6MO9SPhWgW1iTocMPEsvtL08OE4htDaRR/bH3CaaZr1XVGOTGMGMzqddOypn1FrqgIJLGBy1gkzWg/mzfzggW8veZ8NKucPw5liVWRz0okXOrV2YyzwF10bQzB7dAYBB21pMdfawAJKll0gnbrOtbG5w3MxZl0BkDSNgJPqqs44bLJEqWG0GT3UkzCMvhseznpuTz1JOwAn2RUnD4mbqL1uo9bAUxbTKT0ARP8RrUjCPbQqxUypDegu4M/e7Kn492VctLE9mFxGt5lKkQSCCDXi1nEGQATJgCOutVc8vhlI80DPWCI1mfSOx1rOBltZ8ulwjKcyNIkidzAOlblJSM8c8T1Pyc4zZGGtqb0G2sMua0YI3kMCddvAxU9uOWUtMWdJQAaMNSRpGuo6Q1rxWxxV7bEqSxJXogsuffQZYO57Dqe2XcdiVcl/OIxETEnntLEk956+yK6rk0ZcU9kviuP8AOMcxJIdjqI6LBY33Mg+yoSqvZRb4sqklgLhcBWGYROkTmg5Y0kfdp1cIGJI0BMwrKwEnYaVxkr2eiE0tNE7hGmYgx6AkRsWM791TuIKfNtLZtOpN5HUJqPwrCBc3aVPSBghc2nRB6xyqfxXK1ogAAmPRDE7j8A99aXtOcqc7XQ1bZgqBYH6O2f6NG1KEnUiTrFV/FlOZSRBKmYAUaO4Gg7AKv8Hh7ORcxt5giL084PRUA/Zjeqvj2FBZfNsoGX7MkTmY7nvFJdaHG1lbKUues+s1zbDNooZjvAlvZT/8nn76+JNRsZgcoglTr90Hl+IVzSfk9EpR/wBR25LYV4Uki9bBABMQt2fbTPk9aZUxJZSAbaQSCJ/TJWx+i7DiLw/Ltp19XfV95eWQMKSJnMu5J+0OvurvX4nlbvk/R5vYsKwuyAYtORIBgiNqYuEC2w0E7ARPVoKdTFBA8gnPbZBA2JjU9mlV5tEkkZTP41n2muV0tG+STQzaYqwYEggkeJtxPtqVaxTjd83eFb3iptjAL5l2ZdRlO20yp94pmxw4nXK3gp950qSy8HHZJs+UFxVAGUAfgXmZ6qWlXh5+6P8AFSVMZ/JaN6MSPue3/il+tD7vtqPkXm3sJrhsNbPM+o/OvQQmDFjq9o+VBxIPIeoGoBw1ocj7P91OJhk6mHq+dSikg5D9lP3FpAFGyoO5Y91c+bHW3+H5Upj8Xs+VKFjgvdi+s0vnuwes0zK9R9f/ABSZ/wAPrY/KlCzs/teD02bP4ro/aB+FdDEAfYX1k0rYuPsr6p+NShY35v8A7l3xCH4VHbhds8x44e38BUtsf1IviK5GPP3bfqJpihZBfgts87fjYI/ysK4/kC3/ANn1Xl/11ZfXG/B+6KUYk9nqX5VMECr/AJt2/u2vC7dHvBpP5rpyRfDEfNKtvrB7P3R8qBiT/AHyqenEFP8AzUG4R+9b9v8A2023kiI/o7v/ALLfEVefWT1+6j6weunpoa+DOnyPXml0f+BG9z023kmo/WDvwx+DVpxi2667XHN11PTRKXwZD+bCffI77F0Uh8nEH9eo70ur8K2Q4i/XS/yk3Z7fnT0kKRixwADbFWx+3cHwp1eCvyxqf3z/ACrX/wAonmqmuTi1O9tD4A/CnpoUjMW/J+9//XaPe2b3ipP81ncQ92y3aEIPrBFXTG0d7Fs/sr8qbOGw53w6+EfOmBpaOeEYFsFmNsNczxMAaR3sKTjfFXv2vN3LF4CQZFs8jPI119Qw36ph3MR7mpVwNgbeeXud/ma1jLqxe7MRxHhRLdAOBGuZHn3UuHsEAK2YAdSsD46VvUtoNr14d5n3rTqn/vz+ZB8IqJSRHvyYqw9hdy3qJ99S04jhxsx/dNa8Qd3U/wAd9KbK9YPqNX8iUZUcUs/rD+61Fan6kvUvqWipcv8AkWisXauwtFFdCARTnKiigEauRRRQHCmku0UUAjqK5WiihToiuSKKKEOTRFFFAcLSqaKKA7NITrRRQHU0p3oooDqiKKKA5FC70UUAoNLNLRQAtKKKKABRRRQADXVFFUBRRR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hQSERUUExQWFBQUFBQWFRcXFxcYGBQUFxgYFxUWGBQXGyYeFxkjGhQWHy8gIycpLCwsFh8xNTAqNSYrLCkBCQoKDgwOGg8PGiwkHyQsLCwsLCksKSwsLCwsKSksLCwsKSwpLCwsKSwsKSwpLCksLCksLCksKSwsLCwsLCksKf/AABEIALgBEQMBIgACEQEDEQH/xAAbAAABBQEBAAAAAAAAAAAAAAABAAIDBAUGB//EAEsQAAEDAgMDCAYFCQYGAwEAAAEAAhEDIQQSMQVBUQYTImFxgZGhFDJSsdHwI0JiksEVQ1NygtLT4fEWM5Oio8IHF3ODsuJjs+Mk/8QAGQEAAwEBAQAAAAAAAAAAAAAAAAECAwQF/8QAKxEAAgICAQMDAgYDAAAAAAAAAAECEQMSIRMxUQQiQTJhI1JxgZHwFDOh/9oADAMBAAIRAxEAPwD2uUVGCjmVkD0QUwORlIB8oJsopDCkglKACgUpQRQCIULmqUlNVITRC6yo4yvka5x0a0k9gErRe1cry6x/N4fKPWqHL+yLu/Ad60UqRk1ZNyfxGbC0SRB5pkgCACBBt2gq4VznIbHZqTqZN2GR+q7Xz966QBdEHaswmqdDCE2FK4Ji1TIoblQhSQgQnYqGQgQnkIQmIbCWVOhJFhQyEoT0ITFQyEsqfCBCLERlqGVSIKrER5UIUkIQnYhsJZU6ECiwBCSKSBG+aqacQgQCiGBebwejyJtZSioojCGZKkwTaLIcjmVdtRPD1OpaZNmRzKDOjnSodksoFMDks6KCxxTc6aXqNz00hNkjqi852lzmNio6wA6IDXQ0G+omTBEru6zwQWnQgg9hEHRY2M2fzWHa2mXN+mMEXOXJodLT7k3GhRds5bZ9B2FfzktiCHAl4kd7NV3VEy0EiCQDB1EjQ9YWdgMAatGoKri6H0okAWa4OjsMAFaMrXGuDPL3EWoZUiUpWxgKU0hElBMBsJ7GcUggSnYkPdCjcEUciS4G+SOEoUopJ7aKbkkGrK+VLIrYohE0kuoPQpc2gWK2exAEI3YtEVCxCFaddMdTVqRDiQQllTyEIVWTQ3Kgnwkiwov50RVKjSXLSOi2SF6AKZKUooLJQVI1yrByeKilxstSLMo5lUqYtrRLnBo4kgDxKLMU06Oaewg+5Q0XsWcyKh5xNNZGobImIUFQoOrKNxVxiQ5AcVxVTlUym4trPxDX5i4hkENm4bBcCCBA0XR7U20ygLnM7c0a9/ALgMW0Vqhc713kuMCeEwO8KMrXYvEn3Or2bykbWe2nSr1SXOBLajPqtu68RMA710i822ez0eq2q36uuYQCNCJ6wvQcHj2VW5mGeI3g8CNyrC1VE5VzZPKCKULoMAQkkkgBQkQnNTyUrHRGEZSLkC5AB5xEVlGkikLZkvPIc8o0E9UGzJDWKbzqagnqhWx7XqZrgVWSlDjYKVFksCXNhVsyPOFLV+R7LwS8wkoudKSdMW0R4xTPaHeYPgVKEwsdxB7W/A/gozhvsM7jB934rI0onSVfm+qoOx2byJPuQLyPrn9pn4jKgRyXLjZ+epmbZ2RgBBMyXEA8N48F2ZBA1k2E8TpK4/lNVPO5g5rizmjla6MwDw4gNJM2V13LVhsadQXB+qd4PtBYwkk3fk6Zq4xrwP5Z14ZTbxcT4CP9y5Jam39ttrvaW5g1rY6TYvJJ7tFlioDoR4rKbtlQVKiRldzdHOHYSPcVMzalUaVX/fd8VASgSpsukXm7frj867vg+8J55RYgiOc8GtB8YWagE9mLVeBz6hJJNydSd6m2Jhi/GUOGZwcIBluQnxloUEotaTYXJsANSTaO9SUT4ynXfhC4tc59Osx5a5gY40WMeXmABIDiw/JUGAx7mEPY4g+8cCN/YpjtvmMRSp0+nzT81c3Ic8tLSwfZaHEcCSd6n2xs8U3gsvSqDPSP2T9WeLTbwO9Gyb4DVpcm5hOVzCPpGkO4tAIPXBMhWm8p6HtOH7J/BcZlSharLIyeKJ245Q0P0niHfBPG3KB/Os8x71wqKrrMnoo75u0qR0qM+834qZtdp0cD2EH3LzpIBPrPwLofc9ISXnTahGhI7CQu12VtEPoB7iBlEPJ4jf3iD3rWGXZmU8TiaCS5Pbe0H1w5lCoaeWHlrf7x7NSdQRaHBsgkX3gKxyLzmm9z6lR5zADnCTAibSTrm8ghZU5aobxNQ2OkQSQWxiJJJJMQEkYSTEwIJyCBUBJFFOwotoISuc27yzbh3ENaKmWziHgZD9psTFxB0N+C5JNLudB0HPtzZczc0A5ZEwdDGu5PnyuexeJ8sNoYY1W1KAIztzubm9R5dYAW1EEmTd3UouTLnOc+oZHRynpEhxJnSYEAC3WsurzRahZ2fKHGtqVy5hD2kNAcDwABgRxWTk+ZTygVlZ0pcDSOs+SJPGD2hMp1Wkbx3FONRvFIYgyNAO6R5JEdZ8k4ke0PFEEbiPFADS7r8Qk1x6j2FPjrQLUANDjwI+eqVYOK5ikan514Iogj1QbOq38B/NHB4NpJc/o06YzVHaWH1RG9xt4qu8Gu7nnEAElrG3OVrMsDQ2AcFLfwiopd32M/BYIgSbk3Ovnx49q6vYrTWouw7vXac9CeP1mEn2tO8Hcs1mCMA9E5s2XW+QS7UbgVLg6Ra8FpEiXdF94aCXGDugFYRjKLs65yjKNGfiq5aJGrTOU741afMdRVjC1ucY17aby1wkHKLjxV/lHgg4DEMnLUMVJg5at509oAntB4rIc6W02ZRlptLWwXNMFznXIMG7juXSuTifBdy/Yd91NJbvDvuu+CDtpONcVS0yHNOUOIYcoAjKd1k2hjS0vJNU52vaAakhhdo5vRsRuToViqVGcY7Q4e8JBoVPHg1KHN5nudzrHte8g5Q0OBbYb809yfRkAA670DLdOhmIA1Pzrw3qttrazcNTJBzFx+iYdHuFjUc32AZ7T0fajRzNpU3PqSBbNHrGbtpN+07Unc2Ow8fiMG7EVHVahgmAAGOytaBAa3WGgKXJLuUoOXYp7G2zVpV+ezOc5xzVDN3HXN+sP5aFetcn8exzczIy1CDbRrza3Brt3AyOAXmlPZjW6Fv3nA+bFp7BxTsO+BldTeYe0vBEH1osD1xxFk45Yxdilhm1VHqqSp4HFzDSZJEsd7bBvnTMJAPaDvV2F6KkmrR5zi06YIQhOhKEyRsJQnJIsBsJQnQlCAoagnwgmKjhOXvK6pTe1uFrWDYeGQS13EuIjSLAyvMsZtY6ve+TI42Gn9FNUc9wJAy3ibDy1I104BMGG0kCpe0NNp0Lo3b14853zI7EqIcE0uAc43Pq6btD2ySuy2NhRTpADVxLzAiS7s6oXO4Kkx9RrRYuPff1tdLX8V2IpdXglibds0igShmTi08CmweHktizO2rjnMyinGbUlwkRuAvMyFFs7HVnvghhEOJgOBsJ4n3K/Vwwc4EzMH581PhKDKbi4hzpaW9EAm++FhutqZ0rHcLSIKtV2UkMEhrjcmLAnh1LPp7WqEXpt+8fgt9+Jp5XACrJY5t6ZjpAiTHaqrNnMAgj+qMk0vpYYsTa9yKmzcW6q8sNKIbM5p4bso4q3jKXNsLiwmIsI3mOPWmYdgpuqFrxSJDWtMOMXY46dQIUz8SXMe1+IZUDmgBoDgc2dhm/UCqjJa3fJE8bU6S4HbaxWYUaFNnNsyMqPB1c94zAmPqgEfN1ap0AKVMAgQ6prm+xwB4LMpYODJO6BBK1aOXIwGpTaRnJD3gG+mqnHK52a5Ya46LTGQyhcG2KM39nrHUm4BnSOlqFfeP0dT4oOe36FgqUyRTxEw9hEuzZZdMDdvUmDoFudxLIFCs2RUpu6RY6BAcZN1snxL+/Bzu7j/AH5JNh4hri6hUP0dYZf1XT0XDrBA8AsN4bne1jw/I5zCREEtMSJ3Kzhnua4OBEi4JGh3HgosMw02mKTquapUJLRp6ut99ysMMr9p0eohXuKtbFNYYfUY0nc6B+KaMfTP52mf2h8UNtYI1BTcKbmdFwLXC9nG6y3bHPseSuU3F0ZwxbRs3QCdMpB3ifkqzgqIh9R5AbTGZ28C4AlupuRbeSBvJGacJlAALmwynYC12A+0E3H0Aw1qQbY1y4mYnLmABHCb67lcm4q2Zwju6BXxZxD5uGt9UG8A6uJ3vdqStAUIaMrZEO3E6dhVShh8giJ8NVZfVp5W53FhE/m3OBk2OZvYscc7n7jqyw1x+0tYrC5YsTNOk6OlY1GtJ3zvTH4Uc2HxrUeyDcdEMM3/AFk/E46m6A2s0AUqTcxD2guZAIjLO7gg/G0+YDOdbUcKrndEuMNLWj6zQdQtJa6syhtuibZeLgcy9zmscZpPE5qVTdEe7eCQVawvK59E1GYqC5paG5QBmBB6YAAlhgGeuOKw31GxqPnRYHKPlOauWnlBNKwebuducLGMpMkCJ69UsWVpcEeqwruekbB5ZsrktfFNwaCSXAAnfY6ea2cHtejVzc3Ua/IQHEaCdL8LFeF09oAdGekRJIsJ4dZWjhsU4A5LaSG7yewX7+C2j6mS7nA8aO75R8tQ0GnTkGbnqBEAEcfhxtyj+U1U1M+d2Y9ZsLdfktDZ/J0VcI/EOqMaWZhlIMkiLE5rEza11dwnJui+nSdnGZzHucC1kMfAFIS5t5eW9yuSnPmzBZop60/+ea8jNlcvTSY3nJe0TmM36o1JudeAWj/zLp5ZFF08C4CR27lm7Q2PQZRZUbd/ONDmwyzCHGRAGsR3da5rlC460GxJGsCbb5Ouu9NxzRg3t2Mv8jG8ihXLOp/5oO/QN++791Jebc1V/Ss8/wB1Jc3Wy/mO3poNKtmuabjexiW66gnSFK+qCHdR4AgneBa2kKuzD5GazBmAYkGOMgDq600VwTfM2NA3Q7zYrmkm3wWWMJjXsfna0SbDMejGk8Z3fgtmttepJy02Fu6QZ8jC5im2o528ZrSbNA03WAEar0GhgWkAQ2wG9nDrctY7JG+JLmzGw+1Kz3ZRTpg6yXFo6zJWkyuXCGNdVcNRSDsgPA1Dr3BWjsFpvkcd4g/ulWaeGcxuVjHNEzAa7XwWqv5LevwUcI52lRuRwLujpGms3JtvVsPCiI6XSkGNCCD4EKcUgQTI6MTJjUgDXtXI03KjvUkoJgFRDMDwRoUw+cpHREyHNMXa20E3l7VFTpRvvFz2ae9Jxa7jhNS7AoOEv/W/2tT6tRNwjWtpucT9Yyb73ECw7FMKGYZm3aACewmBu4lGr7h1Ip0GneE6rSBu4DwB8U/DUzccR5rKbyadWc8Va4cabOcLXyJaCJLQ2RYdWl04QbYp5K+BmKDM1mU3AuaM03be/QFj38VoDZzPZb4BRu5G1Gua0ZcpDA0iSxxeG5IeaWUzfxHC9R3Juth8hZVDc7ntDJcZdTjPLC2ABOq0cGZRnT5Xc1WmPn+agqUGuJkHuLh5Aq06mQxuYDNHSjSbTE7lXrUyGhwEkk7idNNCFEYtukXPJGMbYadIN0Lu9xMdklSEdqnptAYwmQXtqONtMj3ttfgzjvT6Ia4PIceizNcAfWa2Nftquk+5HXjwvJUNV40rVABoARAHCMqYHEzmcSSTJdv8kMZWyuLbnhBjdPsnglWwxpvfTknm6lRs8criJ8kpRklyVjnCUqSCk4/PBRuKdkKyN+BApSq7qxD8pN9zcrpI454y8bHgpyDwTEmmIrgcZigMVUa4X5x+UzcEld25y4HatMtxVR7dc50gyDczwVw5s5vVr2ojNEOJymY9YGxknUEiItvVzZ2IdJDrDWeEe9UqwAIL2tdm1OaCHC2k6Rfv1Veliy6pIO/QSfPetErR5h11GsXWDhHWPxHzdH8qVKb4pvIBD5g36LXHWdNFRbiAxgLhcCIiJBvOnHrU2yS19ekyZ5x8aRaOPcERlK0rZHTgnaS/gwqm1a1V9nvvcnnCe2T1ymVKrvVLnOn6rnGztxF/NNa2nOUEBgu/jA3cNeGisOo03t6LCAJ6QBAiNxJ8lUpO6Y1FLsiLnKnFvl8UlD+TGe3U+5/7JKa/tFFt2zqz4eaTshHEQ4SbZgbxlNilicAYLnM3XGhgajdJm3dvXRVcY4tAgwNB2yfntWXWYXGC654fhbjwWO6b4N2qVIwK7SQdwaQAAZAuN41uV3WP2eXuBgmAB77Lj8U8NPNw/pFsumM0Hhlvu6rL0NroBIm0+P8AVaTdJUdPpo8OzBp7JMAhrr9RQds1w9od7l0+FZDWjgAO2yn5tZ7HXojH2ZShjZJ36kzqeKn2g0ihVyuymaV5A3kxJI4KSs4h5HYoNqScNUAk/SUdLnSod3Yni+snN/rZBySoVctbPUz/AEemYGJq4eDZx9lytPxABDTYmYuL9n81HyXaQMQTboUh41Gn/arlXDtOpPl5WV5u/wCxn6b6SuGE4WpAJOdlpA31DvB4KzgAfR6wIcP7oXA9viAJ0VGvs9uIwjqT3lgdUpnNlD/VbWd6uZuoCk2RsSnh2YhzKheappWNPJlAc53tGfWCtP8ADMpL8ZfsTPqupsc5uoa43uLAkLlKVTJWFSpVGc829x+lzAOaD9VsaHTS8WXX80HNyk2NjA3Gxv2Fc3yhxtDCupE4bnH1KFJznc69loyAZRI0YowK7NfUumqNTZ3Ll9MZX1aZpmWjm3OZUaHRmFMhoaDDRqCPErO5SbWquDalMhjKORtEB2Ytu5zi8n1nONys7aVbCMo0KzsKT6Q17oFdwy5H5dct513K8adKpgDVp03Uw+sJDnmpduYakDwhbtOjnWS2lR0bMa59NhdY5QTEgSQJ3qanzpYzI0uHTkhuYAza8GFDRZLRwyhSvpWGV9RojQPcBO8wFzY5qLtnXlxbx1RfAP0AqA9KlUBtB6VaoAd3GUs1MMr5Q8RTIl2h+lo/HyKznUCfztTSJL5McJIlZ+G2KWP6NQwTfpEyOEEELTqppmHQdp+DSrYxxc4ANhsC/DL2p20DGJrxqa1X/wAynCvWAEYmqIAAAcIHC0KqAS4lzi5xJJJiSTckqcmRSXBeHC4SbZMax+f6KptBzobBI9YGLcIVnIrFCgXNEXu/cDeGow8yH6hVAjqsDWMkSeZDid+Y1S0mewAI0gDSc6LioxoJJ9VzahI8WDwV7G0SDTEAn0Zpg2F6pO5DFUMtB0tA+npixJmGVePatpfSznh9cTKeF51t5k4msGvLRmMjKSLgbojevQ6srz/bjGtxVR8MLhch2b2RfgFz45cm3q1UF+pUw2ynCMr+BMDwN3KxhMhfOcTMyTlk9gB17VGdouJOeWtIs1oA7sxb1JmBcYcdGxbSZ3erF1rfHJ5psVy2ZyBxm8Bx04AaK3yfcBi8PDWia1PdcBzgNPq6jrXNtqh4LnPdr6oGbsstvYL6YxeHB6LufpEAbznb1wB1KVwyTAxgl5yvDYJ0blgAwTLZQrY8TlJc7QGBr3z1+S0dqUAKtSzh9I8T1BxjuFlispQ8TrmEkXt1Ab7FbN22MtejUuFVJa3oJ9qp94fupLHqfcRsPwDzmmYi1hJsd2a1+3VUzsp8zEkN0kecrrtlNyVC7Nl6JEljagBNoyuNjE37UMVhmzerb/pgdv1kYsSats2dnH4bk2K1Rhc8MaHCXXOUakwbQu1oMIYajJyz0c9I9OSbiWlgHaZ4SuOpsDK+WXl2fK1uYizi7LYQDYTC6LD04dvsIgkwO4qW2uP4O3DDubVF9VwkNpxeJZSExrqAocdj30oNQtYDoRRZUnqhsR2rC5YSKeGy08/RrH61pqD2SOC0cHS//iwwc3LLaziDO+s6Nb7t62aqO1kKW03Cg81iHt5w0iczQ6A3KOywgK5h8FXaOhz1MmM2SWnqm08VnNog7gL+W+OtOdjM2d1BjmgPYwNcMxAyOzWJP1gPFYxSk+DfI3GPPY0KuDxBbD6mJcJBh8uFt8FsKrzlo4QNN/WlRzvY/nBABYBDcvrFwPk1NNDr3/hZRl4dMvA9ldDWbIrGllBqtDwDZkRvEOyyNdRxVXBbGxDDBFZzd8hzuzUSrgqERLnW/wDkf8U4VXT67vvv/eRtwGju6ROyhUETTfaPquHfouK/4hhvOUM0kjC0tP1n9a6PH7Sczo85UzOBgc4+1tdbJo5Ot2hzb3l4LabWEgNLYBcQb33rXFSTOf1FtqzjdvMHomz7mDTrEW0mqetdDsxkbIp3kHEOHDfU+C1trch6Tzh6BqOHN0nhhyt6UOL9Jtq7wUWNwRwuDFJmYmnU5wOLQN7ibCb9PyWzkmjnimpJl6nUGUdgROICip7ZqhhJr1GwJnPIjqXZckMA7FUDUdWqTnLfWO4Dh2rljj2fB6E8rgraOT54cU/nW65ltcq2vw1VrG1X9JmY6H6xGpB4LIO2Kn6R3eGH/Yk46umxxm5K0iN9YRr5hRNeJN4613mD5P1H02Ozes1p0bvE8Fx+L2hVZUqMzDoPc0Hm6e4keynLHqrbIhm3dJFfMOKs4HajqQIFNlQkm7nubExaG9mqibtCrxZ/h0/grWHxjyPVa4zfo02Rp9gzqnjXPtYZZe33LgVTbLnVW1DRbLaeTKKlvWLgZ13o7R206szmzSazph5IqZtARod3ST61dzC2WMgtnLFOfXLPWyRunRMfiZpue2mxuUsmWU3Tnz6Q0ewtWpUzFShsqRlVY4hYmL5DMr1TU9IexzyOiKYMGA2MxeJ04BdK7HO9ikf+01V3YrMQCGgxfK0NG+5H4rGHtfBvkW6qSMf/AJQvAB9IBj7DSb8QKxPkuU27skYark54vhrXS1pbrI0JPDX+q7vZNIuqAOeXANxBgk/Vpy0EHWCFyXLRtQ1msa+GhlhMaklwkCSbDUrpf3PPcFq2jP5w04ILeDQWgE77GZHYU3ZePf6XQdGX6elOURI5xuvHWLLHpgteJBk26/KFr4RwFalfLFWk4DUO6TYA4DrkqapnOV9s41zMTXEz9PVsTpD3Tbr0TdnYvM/otAm7ogR3zMd4Q5UNjGYkRA9JrX/bcsyk9oDpubZbeK1nFWyqOn9L7PD/AN0ly3PO9pJZdIWp75yz5OVKjGejZWPD+lMdKmQQQMwInTcuTxfJTajzAqBrAIaHVQco/ZYPIL2L0WfrDyTX4IcQtTWjxvAcg67HtdWqsLmPzgt6TpiNXAT2aLoa+Adne4AmXNDYuC0MaCS0CxzA+K7evsqdInv98J9DZdKmLjMexxHdAUTVo0hJxdo8e/4iAgYQR+aqEg7iarvgtvAvIwWDgG9F5sLXr1fgvSXOpCwouI/6c/8AksfG7PqVHZhmYBYBtJoAH31E29dUioS1nsczhtkGpo6pfgGnW5Oi1cByW6JDy8y7N0mHcCLZWmNd6sHYlQ/XqntY2P8A7E08nHcXHtYz+Ks05LtEJScu43E8lxkc1jnAucw2Y4wG5vaA9pUH8kHx/eVP8Kf9y0hyZPX91n8VL+zB4nwZ/ESbm3zESk4qkY9Tke79JVP/AGj8VWxvI2sGONN9UvA6I5siT+tmMLoP7NuvJd/p37PpVIOTIjpF/YDSH+8oTl+Ue7PJ6vPioWuFSQHBwLpiDcZnaGexevcicKG4VgeWF8XykGJJIBI3gGO5TYTk7hm+tQFQ/bdSd5StnB0abbU6Ib1N5v3By1V1ySZe1sDNSi8R0XkG+4g9XEAd6nxuymVWOa4CHAjVatXIPWDQZFiWz1GJS9IZ9nxb8U9R7Hi/KnYtWjVcAZZlOUyJIm/RGsA8F0f/AArxdSkaj6tQsokQ1puC4EAuDBobET8jusThMPUMvp0nGCJOQwOF1BieSuGaAeZYyfZIZfXcYlJKUewpOzm+WlVuKrNdTqWDMs5Tuc4xcibOHh1rCZsB0TzoPcP3l2L+TtDdm/xWfulQO5N0+I/xW/wlEt2+wKUkdFs3aOGbSptLhmDGh3resAAdFwe1dkl9ao9tSA6o9w6JuC4kb+tbQ5OM4j/EH8JL+zTOI+//APkm3Nqmgi3Hsc9Q2U/fUH3T8Vt7L2VAOYl3Y4sjzEqY8nGcW/eP8JIcnW8W+L/4amKkndFyySkqY+pgxz1PUtDHWlxM5nEdMHrG9QtqGtTqtjJ02loy1JIBdqCSPrDTrUw2C3q/1P3EhsFnAf6v7q0ufghNppmI7YTvb/yuWRtPYpbUac1wIJiJGYkajUGV2p2Iz5534JfkhvX/AKvxWag12Rq8zf1HMbJo1c5DmZQ1uMdoRLTTABvukrneUew6tV2ZlJ1RuWDlBO82tvuvSzspsgx0gCAfpZAOoBz6FP8AQv1o4A1hf/EC2bbZg+YuJ5Bg+Sbntl2GqscImWOE8IkQoanJh7azXc1VLWuaTDTucDrHUV7VTp5TMT2h7vEOqwUXT9n7h/irWUtlVI5Y4HGTls/0Z43yioudiazadFozVaxzub65zONnkb4t1rnauyKjpmg4FpEkNcI33tde/BkgXH3SfMVR7kThhx/yu/jIk34NqPAP7LP4jwd+6kvfvQ2cT9138VBK5eB0P5+p8gJHEVPkfyXLDb1be868G/BP/L1b2uvRungsOtHwXR0vpL/kJHFP+QudG36sTmGu9oRHKSt9n7o+COtHwCOh9Lfw8v5IHFP4eS588o6v2TH2QkOUdXWx/Z08EdaPgDfOKfw/yhD0t/AfdWGOU1Tg3wPxThymqeyPnXen1YBybPpj+Hkl6a/q+6sdvKV/sD4dqmPKU/ox4/hCOpADSGPf1eClo4io8w0STuDVjf2hduY2PirGE5aVKbYa2mJ3wZ96OpAOTqWYUUW5q7gTuY0a9+/3KhituvcYYAxvAD3nesKryuqGXENJO+PDenf2nMD6Nttdfgp668Dr7l4493V4JDHu6vBUBykcT/dsjdf+XFT/ANpWxJpX7RHuS68R19y5h8Y9zgLXIGnExwXScoauWjI9ofiuVocrqYc08yTF7ERO68KxjuWjKoDTScADJu3gfirjmhXJLRAdpu4pv5SfxKVLbWGOrKv+X4qt+V6MfWHYNfFV1IByWfyk/iUDtF/EquzadLWXd4CmGOo+0B3H8E94eRBG0HcT4pw2ievxQZUp/pG+MKQNYdHDxCpNPsA38odqX5R6inDC9aecF1jzVIRD+Ueo+SiqY524Njz79FZdhPm6TMICdY8b9+iG0gKXplX2B5/FD0yp7I8T8Vpfk1xMDrO6Drx3qI7Odw8vhokpx8jplduLdvHn/WVLz4647EHUIGh7YMINoucYaDO/5IVEgqYogwAbE7utGnUe4w1pPctHCYAHpOEyTHVc9auNYBoAOy3uTBGZ6NW9jzHxRWpm+b/BJAHmIPWjroUkl5RY2/brw+Kkg+H4IpKRUAJB943opIHQQz5mEnUu7XrSSTAcJjUdw8E0O+b/AD/RJJUVQ9r/AJlKRCSSAE6evXigKs79EkkqEPJF5sm85wN7/gkkgCQdacGC1z48etBJDCwsa3Sx77pADgkkkA3LxgJWg30SSQxWPJ3xP9OCbntYf1CSSn4Bjm1CIi19xMKdlep7RHefnekksupKwonbjaoHr+5WKe2HixAd3wUElpHLNPuBbp7YG9pCmG1mG0m/FBJXH1c75oKJ2bQB9V47AQjTxGWcuUTc63PWkkvQxtTVtE2CjtEjowDBdv3A9nWpjtA+zP7QSSWuqsVsHpx9g/eCSSSeo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data:image/jpeg;base64,/9j/4AAQSkZJRgABAQAAAQABAAD/2wCEAAkGBhQSERUUExQWFBQUFBQWFRcXFxcYGBQUFxgYFxUWGBQXGyYeFxkjGhQWHy8gIycpLCwsFh8xNTAqNSYrLCkBCQoKDgwOGg8PGiwkHyQsLCwsLCksKSwsLCwsKSksLCwsKSwpLCwsKSwsKSwpLCksLCksLCksKSwsLCwsLCksKf/AABEIALgBEQMBIgACEQEDEQH/xAAbAAABBQEBAAAAAAAAAAAAAAABAAIDBAUGB//EAEsQAAEDAgMDCAYFCQYGAwEAAAEAAhEDIQQSMQVBUQYTImFxgZGhFDJSsdHwI0JiksEVQ1NygtLT4fEWM5Oio8IHF3ODsuJjs+Mk/8QAGQEAAwEBAQAAAAAAAAAAAAAAAAECAwQF/8QAKxEAAgICAQMDAgYDAAAAAAAAAAECEQMSIRMxUQQiQTJhI1JxgZHwFDOh/9oADAMBAAIRAxEAPwD2uUVGCjmVkD0QUwORlIB8oJsopDCkglKACgUpQRQCIULmqUlNVITRC6yo4yvka5x0a0k9gErRe1cry6x/N4fKPWqHL+yLu/Ad60UqRk1ZNyfxGbC0SRB5pkgCACBBt2gq4VznIbHZqTqZN2GR+q7Xz966QBdEHaswmqdDCE2FK4Ji1TIoblQhSQgQnYqGQgQnkIQmIbCWVOhJFhQyEoT0ITFQyEsqfCBCLERlqGVSIKrER5UIUkIQnYhsJZU6ECiwBCSKSBG+aqacQgQCiGBebwejyJtZSioojCGZKkwTaLIcjmVdtRPD1OpaZNmRzKDOjnSodksoFMDks6KCxxTc6aXqNz00hNkjqi852lzmNio6wA6IDXQ0G+omTBEru6zwQWnQgg9hEHRY2M2fzWHa2mXN+mMEXOXJodLT7k3GhRds5bZ9B2FfzktiCHAl4kd7NV3VEy0EiCQDB1EjQ9YWdgMAatGoKri6H0okAWa4OjsMAFaMrXGuDPL3EWoZUiUpWxgKU0hElBMBsJ7GcUggSnYkPdCjcEUciS4G+SOEoUopJ7aKbkkGrK+VLIrYohE0kuoPQpc2gWK2exAEI3YtEVCxCFaddMdTVqRDiQQllTyEIVWTQ3Kgnwkiwov50RVKjSXLSOi2SF6AKZKUooLJQVI1yrByeKilxstSLMo5lUqYtrRLnBo4kgDxKLMU06Oaewg+5Q0XsWcyKh5xNNZGobImIUFQoOrKNxVxiQ5AcVxVTlUym4trPxDX5i4hkENm4bBcCCBA0XR7U20ygLnM7c0a9/ALgMW0Vqhc713kuMCeEwO8KMrXYvEn3Or2bykbWe2nSr1SXOBLajPqtu68RMA710i822ez0eq2q36uuYQCNCJ6wvQcHj2VW5mGeI3g8CNyrC1VE5VzZPKCKULoMAQkkkgBQkQnNTyUrHRGEZSLkC5AB5xEVlGkikLZkvPIc8o0E9UGzJDWKbzqagnqhWx7XqZrgVWSlDjYKVFksCXNhVsyPOFLV+R7LwS8wkoudKSdMW0R4xTPaHeYPgVKEwsdxB7W/A/gozhvsM7jB934rI0onSVfm+qoOx2byJPuQLyPrn9pn4jKgRyXLjZ+epmbZ2RgBBMyXEA8N48F2ZBA1k2E8TpK4/lNVPO5g5rizmjla6MwDw4gNJM2V13LVhsadQXB+qd4PtBYwkk3fk6Zq4xrwP5Z14ZTbxcT4CP9y5Jam39ttrvaW5g1rY6TYvJJ7tFlioDoR4rKbtlQVKiRldzdHOHYSPcVMzalUaVX/fd8VASgSpsukXm7frj867vg+8J55RYgiOc8GtB8YWagE9mLVeBz6hJJNydSd6m2Jhi/GUOGZwcIBluQnxloUEotaTYXJsANSTaO9SUT4ynXfhC4tc59Osx5a5gY40WMeXmABIDiw/JUGAx7mEPY4g+8cCN/YpjtvmMRSp0+nzT81c3Ic8tLSwfZaHEcCSd6n2xs8U3gsvSqDPSP2T9WeLTbwO9Gyb4DVpcm5hOVzCPpGkO4tAIPXBMhWm8p6HtOH7J/BcZlSharLIyeKJ245Q0P0niHfBPG3KB/Os8x71wqKrrMnoo75u0qR0qM+834qZtdp0cD2EH3LzpIBPrPwLofc9ISXnTahGhI7CQu12VtEPoB7iBlEPJ4jf3iD3rWGXZmU8TiaCS5Pbe0H1w5lCoaeWHlrf7x7NSdQRaHBsgkX3gKxyLzmm9z6lR5zADnCTAibSTrm8ghZU5aobxNQ2OkQSQWxiJJJJMQEkYSTEwIJyCBUBJFFOwotoISuc27yzbh3ENaKmWziHgZD9psTFxB0N+C5JNLudB0HPtzZczc0A5ZEwdDGu5PnyuexeJ8sNoYY1W1KAIztzubm9R5dYAW1EEmTd3UouTLnOc+oZHRynpEhxJnSYEAC3WsurzRahZ2fKHGtqVy5hD2kNAcDwABgRxWTk+ZTygVlZ0pcDSOs+SJPGD2hMp1Wkbx3FONRvFIYgyNAO6R5JEdZ8k4ke0PFEEbiPFADS7r8Qk1x6j2FPjrQLUANDjwI+eqVYOK5ikan514Iogj1QbOq38B/NHB4NpJc/o06YzVHaWH1RG9xt4qu8Gu7nnEAElrG3OVrMsDQ2AcFLfwiopd32M/BYIgSbk3Ovnx49q6vYrTWouw7vXac9CeP1mEn2tO8Hcs1mCMA9E5s2XW+QS7UbgVLg6Ra8FpEiXdF94aCXGDugFYRjKLs65yjKNGfiq5aJGrTOU741afMdRVjC1ucY17aby1wkHKLjxV/lHgg4DEMnLUMVJg5at509oAntB4rIc6W02ZRlptLWwXNMFznXIMG7juXSuTifBdy/Yd91NJbvDvuu+CDtpONcVS0yHNOUOIYcoAjKd1k2hjS0vJNU52vaAakhhdo5vRsRuToViqVGcY7Q4e8JBoVPHg1KHN5nudzrHte8g5Q0OBbYb809yfRkAA670DLdOhmIA1Pzrw3qttrazcNTJBzFx+iYdHuFjUc32AZ7T0fajRzNpU3PqSBbNHrGbtpN+07Unc2Ow8fiMG7EVHVahgmAAGOytaBAa3WGgKXJLuUoOXYp7G2zVpV+ezOc5xzVDN3HXN+sP5aFetcn8exzczIy1CDbRrza3Brt3AyOAXmlPZjW6Fv3nA+bFp7BxTsO+BldTeYe0vBEH1osD1xxFk45Yxdilhm1VHqqSp4HFzDSZJEsd7bBvnTMJAPaDvV2F6KkmrR5zi06YIQhOhKEyRsJQnJIsBsJQnQlCAoagnwgmKjhOXvK6pTe1uFrWDYeGQS13EuIjSLAyvMsZtY6ve+TI42Gn9FNUc9wJAy3ibDy1I104BMGG0kCpe0NNp0Lo3b14853zI7EqIcE0uAc43Pq6btD2ySuy2NhRTpADVxLzAiS7s6oXO4Kkx9RrRYuPff1tdLX8V2IpdXglibds0igShmTi08CmweHktizO2rjnMyinGbUlwkRuAvMyFFs7HVnvghhEOJgOBsJ4n3K/Vwwc4EzMH581PhKDKbi4hzpaW9EAm++FhutqZ0rHcLSIKtV2UkMEhrjcmLAnh1LPp7WqEXpt+8fgt9+Jp5XACrJY5t6ZjpAiTHaqrNnMAgj+qMk0vpYYsTa9yKmzcW6q8sNKIbM5p4bso4q3jKXNsLiwmIsI3mOPWmYdgpuqFrxSJDWtMOMXY46dQIUz8SXMe1+IZUDmgBoDgc2dhm/UCqjJa3fJE8bU6S4HbaxWYUaFNnNsyMqPB1c94zAmPqgEfN1ap0AKVMAgQ6prm+xwB4LMpYODJO6BBK1aOXIwGpTaRnJD3gG+mqnHK52a5Ya46LTGQyhcG2KM39nrHUm4BnSOlqFfeP0dT4oOe36FgqUyRTxEw9hEuzZZdMDdvUmDoFudxLIFCs2RUpu6RY6BAcZN1snxL+/Bzu7j/AH5JNh4hri6hUP0dYZf1XT0XDrBA8AsN4bne1jw/I5zCREEtMSJ3Kzhnua4OBEi4JGh3HgosMw02mKTquapUJLRp6ut99ysMMr9p0eohXuKtbFNYYfUY0nc6B+KaMfTP52mf2h8UNtYI1BTcKbmdFwLXC9nG6y3bHPseSuU3F0ZwxbRs3QCdMpB3ifkqzgqIh9R5AbTGZ28C4AlupuRbeSBvJGacJlAALmwynYC12A+0E3H0Aw1qQbY1y4mYnLmABHCb67lcm4q2Zwju6BXxZxD5uGt9UG8A6uJ3vdqStAUIaMrZEO3E6dhVShh8giJ8NVZfVp5W53FhE/m3OBk2OZvYscc7n7jqyw1x+0tYrC5YsTNOk6OlY1GtJ3zvTH4Uc2HxrUeyDcdEMM3/AFk/E46m6A2s0AUqTcxD2guZAIjLO7gg/G0+YDOdbUcKrndEuMNLWj6zQdQtJa6syhtuibZeLgcy9zmscZpPE5qVTdEe7eCQVawvK59E1GYqC5paG5QBmBB6YAAlhgGeuOKw31GxqPnRYHKPlOauWnlBNKwebuducLGMpMkCJ69UsWVpcEeqwruekbB5ZsrktfFNwaCSXAAnfY6ea2cHtejVzc3Ua/IQHEaCdL8LFeF09oAdGekRJIsJ4dZWjhsU4A5LaSG7yewX7+C2j6mS7nA8aO75R8tQ0GnTkGbnqBEAEcfhxtyj+U1U1M+d2Y9ZsLdfktDZ/J0VcI/EOqMaWZhlIMkiLE5rEza11dwnJui+nSdnGZzHucC1kMfAFIS5t5eW9yuSnPmzBZop60/+ea8jNlcvTSY3nJe0TmM36o1JudeAWj/zLp5ZFF08C4CR27lm7Q2PQZRZUbd/ONDmwyzCHGRAGsR3da5rlC460GxJGsCbb5Ouu9NxzRg3t2Mv8jG8ihXLOp/5oO/QN++791Jebc1V/Ss8/wB1Jc3Wy/mO3poNKtmuabjexiW66gnSFK+qCHdR4AgneBa2kKuzD5GazBmAYkGOMgDq600VwTfM2NA3Q7zYrmkm3wWWMJjXsfna0SbDMejGk8Z3fgtmttepJy02Fu6QZ8jC5im2o528ZrSbNA03WAEar0GhgWkAQ2wG9nDrctY7JG+JLmzGw+1Kz3ZRTpg6yXFo6zJWkyuXCGNdVcNRSDsgPA1Dr3BWjsFpvkcd4g/ulWaeGcxuVjHNEzAa7XwWqv5LevwUcI52lRuRwLujpGms3JtvVsPCiI6XSkGNCCD4EKcUgQTI6MTJjUgDXtXI03KjvUkoJgFRDMDwRoUw+cpHREyHNMXa20E3l7VFTpRvvFz2ae9Jxa7jhNS7AoOEv/W/2tT6tRNwjWtpucT9Yyb73ECw7FMKGYZm3aACewmBu4lGr7h1Ip0GneE6rSBu4DwB8U/DUzccR5rKbyadWc8Va4cabOcLXyJaCJLQ2RYdWl04QbYp5K+BmKDM1mU3AuaM03be/QFj38VoDZzPZb4BRu5G1Gua0ZcpDA0iSxxeG5IeaWUzfxHC9R3Juth8hZVDc7ntDJcZdTjPLC2ABOq0cGZRnT5Xc1WmPn+agqUGuJkHuLh5Aq06mQxuYDNHSjSbTE7lXrUyGhwEkk7idNNCFEYtukXPJGMbYadIN0Lu9xMdklSEdqnptAYwmQXtqONtMj3ttfgzjvT6Ia4PIceizNcAfWa2Nftquk+5HXjwvJUNV40rVABoARAHCMqYHEzmcSSTJdv8kMZWyuLbnhBjdPsnglWwxpvfTknm6lRs8criJ8kpRklyVjnCUqSCk4/PBRuKdkKyN+BApSq7qxD8pN9zcrpI454y8bHgpyDwTEmmIrgcZigMVUa4X5x+UzcEld25y4HatMtxVR7dc50gyDczwVw5s5vVr2ojNEOJymY9YGxknUEiItvVzZ2IdJDrDWeEe9UqwAIL2tdm1OaCHC2k6Rfv1Veliy6pIO/QSfPetErR5h11GsXWDhHWPxHzdH8qVKb4pvIBD5g36LXHWdNFRbiAxgLhcCIiJBvOnHrU2yS19ekyZ5x8aRaOPcERlK0rZHTgnaS/gwqm1a1V9nvvcnnCe2T1ymVKrvVLnOn6rnGztxF/NNa2nOUEBgu/jA3cNeGisOo03t6LCAJ6QBAiNxJ8lUpO6Y1FLsiLnKnFvl8UlD+TGe3U+5/7JKa/tFFt2zqz4eaTshHEQ4SbZgbxlNilicAYLnM3XGhgajdJm3dvXRVcY4tAgwNB2yfntWXWYXGC654fhbjwWO6b4N2qVIwK7SQdwaQAAZAuN41uV3WP2eXuBgmAB77Lj8U8NPNw/pFsumM0Hhlvu6rL0NroBIm0+P8AVaTdJUdPpo8OzBp7JMAhrr9RQds1w9od7l0+FZDWjgAO2yn5tZ7HXojH2ZShjZJ36kzqeKn2g0ihVyuymaV5A3kxJI4KSs4h5HYoNqScNUAk/SUdLnSod3Yni+snN/rZBySoVctbPUz/AEemYGJq4eDZx9lytPxABDTYmYuL9n81HyXaQMQTboUh41Gn/arlXDtOpPl5WV5u/wCxn6b6SuGE4WpAJOdlpA31DvB4KzgAfR6wIcP7oXA9viAJ0VGvs9uIwjqT3lgdUpnNlD/VbWd6uZuoCk2RsSnh2YhzKheappWNPJlAc53tGfWCtP8ADMpL8ZfsTPqupsc5uoa43uLAkLlKVTJWFSpVGc829x+lzAOaD9VsaHTS8WXX80HNyk2NjA3Gxv2Fc3yhxtDCupE4bnH1KFJznc69loyAZRI0YowK7NfUumqNTZ3Ll9MZX1aZpmWjm3OZUaHRmFMhoaDDRqCPErO5SbWquDalMhjKORtEB2Ytu5zi8n1nONys7aVbCMo0KzsKT6Q17oFdwy5H5dct513K8adKpgDVp03Uw+sJDnmpduYakDwhbtOjnWS2lR0bMa59NhdY5QTEgSQJ3qanzpYzI0uHTkhuYAza8GFDRZLRwyhSvpWGV9RojQPcBO8wFzY5qLtnXlxbx1RfAP0AqA9KlUBtB6VaoAd3GUs1MMr5Q8RTIl2h+lo/HyKznUCfztTSJL5McJIlZ+G2KWP6NQwTfpEyOEEELTqppmHQdp+DSrYxxc4ANhsC/DL2p20DGJrxqa1X/wAynCvWAEYmqIAAAcIHC0KqAS4lzi5xJJJiSTckqcmRSXBeHC4SbZMax+f6KptBzobBI9YGLcIVnIrFCgXNEXu/cDeGow8yH6hVAjqsDWMkSeZDid+Y1S0mewAI0gDSc6LioxoJJ9VzahI8WDwV7G0SDTEAn0Zpg2F6pO5DFUMtB0tA+npixJmGVePatpfSznh9cTKeF51t5k4msGvLRmMjKSLgbojevQ6srz/bjGtxVR8MLhch2b2RfgFz45cm3q1UF+pUw2ynCMr+BMDwN3KxhMhfOcTMyTlk9gB17VGdouJOeWtIs1oA7sxb1JmBcYcdGxbSZ3erF1rfHJ5psVy2ZyBxm8Bx04AaK3yfcBi8PDWia1PdcBzgNPq6jrXNtqh4LnPdr6oGbsstvYL6YxeHB6LufpEAbznb1wB1KVwyTAxgl5yvDYJ0blgAwTLZQrY8TlJc7QGBr3z1+S0dqUAKtSzh9I8T1BxjuFlispQ8TrmEkXt1Ab7FbN22MtejUuFVJa3oJ9qp94fupLHqfcRsPwDzmmYi1hJsd2a1+3VUzsp8zEkN0kecrrtlNyVC7Nl6JEljagBNoyuNjE37UMVhmzerb/pgdv1kYsSats2dnH4bk2K1Rhc8MaHCXXOUakwbQu1oMIYajJyz0c9I9OSbiWlgHaZ4SuOpsDK+WXl2fK1uYizi7LYQDYTC6LD04dvsIgkwO4qW2uP4O3DDubVF9VwkNpxeJZSExrqAocdj30oNQtYDoRRZUnqhsR2rC5YSKeGy08/RrH61pqD2SOC0cHS//iwwc3LLaziDO+s6Nb7t62aqO1kKW03Cg81iHt5w0iczQ6A3KOywgK5h8FXaOhz1MmM2SWnqm08VnNog7gL+W+OtOdjM2d1BjmgPYwNcMxAyOzWJP1gPFYxSk+DfI3GPPY0KuDxBbD6mJcJBh8uFt8FsKrzlo4QNN/WlRzvY/nBABYBDcvrFwPk1NNDr3/hZRl4dMvA9ldDWbIrGllBqtDwDZkRvEOyyNdRxVXBbGxDDBFZzd8hzuzUSrgqERLnW/wDkf8U4VXT67vvv/eRtwGju6ROyhUETTfaPquHfouK/4hhvOUM0kjC0tP1n9a6PH7Sczo85UzOBgc4+1tdbJo5Ot2hzb3l4LabWEgNLYBcQb33rXFSTOf1FtqzjdvMHomz7mDTrEW0mqetdDsxkbIp3kHEOHDfU+C1trch6Tzh6BqOHN0nhhyt6UOL9Jtq7wUWNwRwuDFJmYmnU5wOLQN7ibCb9PyWzkmjnimpJl6nUGUdgROICip7ZqhhJr1GwJnPIjqXZckMA7FUDUdWqTnLfWO4Dh2rljj2fB6E8rgraOT54cU/nW65ltcq2vw1VrG1X9JmY6H6xGpB4LIO2Kn6R3eGH/Yk46umxxm5K0iN9YRr5hRNeJN4613mD5P1H02Ozes1p0bvE8Fx+L2hVZUqMzDoPc0Hm6e4keynLHqrbIhm3dJFfMOKs4HajqQIFNlQkm7nubExaG9mqibtCrxZ/h0/grWHxjyPVa4zfo02Rp9gzqnjXPtYZZe33LgVTbLnVW1DRbLaeTKKlvWLgZ13o7R206szmzSazph5IqZtARod3ST61dzC2WMgtnLFOfXLPWyRunRMfiZpue2mxuUsmWU3Tnz6Q0ewtWpUzFShsqRlVY4hYmL5DMr1TU9IexzyOiKYMGA2MxeJ04BdK7HO9ikf+01V3YrMQCGgxfK0NG+5H4rGHtfBvkW6qSMf/AJQvAB9IBj7DSb8QKxPkuU27skYark54vhrXS1pbrI0JPDX+q7vZNIuqAOeXANxBgk/Vpy0EHWCFyXLRtQ1msa+GhlhMaklwkCSbDUrpf3PPcFq2jP5w04ILeDQWgE77GZHYU3ZePf6XQdGX6elOURI5xuvHWLLHpgteJBk26/KFr4RwFalfLFWk4DUO6TYA4DrkqapnOV9s41zMTXEz9PVsTpD3Tbr0TdnYvM/otAm7ogR3zMd4Q5UNjGYkRA9JrX/bcsyk9oDpubZbeK1nFWyqOn9L7PD/AN0ly3PO9pJZdIWp75yz5OVKjGejZWPD+lMdKmQQQMwInTcuTxfJTajzAqBrAIaHVQco/ZYPIL2L0WfrDyTX4IcQtTWjxvAcg67HtdWqsLmPzgt6TpiNXAT2aLoa+Adne4AmXNDYuC0MaCS0CxzA+K7evsqdInv98J9DZdKmLjMexxHdAUTVo0hJxdo8e/4iAgYQR+aqEg7iarvgtvAvIwWDgG9F5sLXr1fgvSXOpCwouI/6c/8AksfG7PqVHZhmYBYBtJoAH31E29dUioS1nsczhtkGpo6pfgGnW5Oi1cByW6JDy8y7N0mHcCLZWmNd6sHYlQ/XqntY2P8A7E08nHcXHtYz+Ks05LtEJScu43E8lxkc1jnAucw2Y4wG5vaA9pUH8kHx/eVP8Kf9y0hyZPX91n8VL+zB4nwZ/ESbm3zESk4qkY9Tke79JVP/AGj8VWxvI2sGONN9UvA6I5siT+tmMLoP7NuvJd/p37PpVIOTIjpF/YDSH+8oTl+Ue7PJ6vPioWuFSQHBwLpiDcZnaGexevcicKG4VgeWF8XykGJJIBI3gGO5TYTk7hm+tQFQ/bdSd5StnB0abbU6Ib1N5v3By1V1ySZe1sDNSi8R0XkG+4g9XEAd6nxuymVWOa4CHAjVatXIPWDQZFiWz1GJS9IZ9nxb8U9R7Hi/KnYtWjVcAZZlOUyJIm/RGsA8F0f/AArxdSkaj6tQsokQ1puC4EAuDBobET8jusThMPUMvp0nGCJOQwOF1BieSuGaAeZYyfZIZfXcYlJKUewpOzm+WlVuKrNdTqWDMs5Tuc4xcibOHh1rCZsB0TzoPcP3l2L+TtDdm/xWfulQO5N0+I/xW/wlEt2+wKUkdFs3aOGbSptLhmDGh3resAAdFwe1dkl9ao9tSA6o9w6JuC4kb+tbQ5OM4j/EH8JL+zTOI+//APkm3Nqmgi3Hsc9Q2U/fUH3T8Vt7L2VAOYl3Y4sjzEqY8nGcW/eP8JIcnW8W+L/4amKkndFyySkqY+pgxz1PUtDHWlxM5nEdMHrG9QtqGtTqtjJ02loy1JIBdqCSPrDTrUw2C3q/1P3EhsFnAf6v7q0ufghNppmI7YTvb/yuWRtPYpbUac1wIJiJGYkajUGV2p2Iz5534JfkhvX/AKvxWag12Rq8zf1HMbJo1c5DmZQ1uMdoRLTTABvukrneUew6tV2ZlJ1RuWDlBO82tvuvSzspsgx0gCAfpZAOoBz6FP8AQv1o4A1hf/EC2bbZg+YuJ5Bg+Sbntl2GqscImWOE8IkQoanJh7azXc1VLWuaTDTucDrHUV7VTp5TMT2h7vEOqwUXT9n7h/irWUtlVI5Y4HGTls/0Z43yioudiazadFozVaxzub65zONnkb4t1rnauyKjpmg4FpEkNcI33tde/BkgXH3SfMVR7kThhx/yu/jIk34NqPAP7LP4jwd+6kvfvQ2cT9138VBK5eB0P5+p8gJHEVPkfyXLDb1be868G/BP/L1b2uvRungsOtHwXR0vpL/kJHFP+QudG36sTmGu9oRHKSt9n7o+COtHwCOh9Lfw8v5IHFP4eS588o6v2TH2QkOUdXWx/Z08EdaPgDfOKfw/yhD0t/AfdWGOU1Tg3wPxThymqeyPnXen1YBybPpj+Hkl6a/q+6sdvKV/sD4dqmPKU/ox4/hCOpADSGPf1eClo4io8w0STuDVjf2hduY2PirGE5aVKbYa2mJ3wZ96OpAOTqWYUUW5q7gTuY0a9+/3KhituvcYYAxvAD3nesKryuqGXENJO+PDenf2nMD6Nttdfgp668Dr7l4493V4JDHu6vBUBykcT/dsjdf+XFT/ANpWxJpX7RHuS68R19y5h8Y9zgLXIGnExwXScoauWjI9ofiuVocrqYc08yTF7ERO68KxjuWjKoDTScADJu3gfirjmhXJLRAdpu4pv5SfxKVLbWGOrKv+X4qt+V6MfWHYNfFV1IByWfyk/iUDtF/EquzadLWXd4CmGOo+0B3H8E94eRBG0HcT4pw2ievxQZUp/pG+MKQNYdHDxCpNPsA38odqX5R6inDC9aecF1jzVIRD+Ueo+SiqY524Njz79FZdhPm6TMICdY8b9+iG0gKXplX2B5/FD0yp7I8T8Vpfk1xMDrO6Drx3qI7Odw8vhokpx8jplduLdvHn/WVLz4647EHUIGh7YMINoucYaDO/5IVEgqYogwAbE7utGnUe4w1pPctHCYAHpOEyTHVc9auNYBoAOy3uTBGZ6NW9jzHxRWpm+b/BJAHmIPWjroUkl5RY2/brw+Kkg+H4IpKRUAJB943opIHQQz5mEnUu7XrSSTAcJjUdw8E0O+b/AD/RJJUVQ9r/AJlKRCSSAE6evXigKs79EkkqEPJF5sm85wN7/gkkgCQdacGC1z48etBJDCwsa3Sx77pADgkkkA3LxgJWg30SSQxWPJ3xP9OCbntYf1CSSn4Bjm1CIi19xMKdlep7RHefnekksupKwonbjaoHr+5WKe2HixAd3wUElpHLNPuBbp7YG9pCmG1mG0m/FBJXH1c75oKJ2bQB9V47AQjTxGWcuUTc63PWkkvQxtTVtE2CjtEjowDBdv3A9nWpjtA+zP7QSSWuqsVsHpx9g/eCSSSeo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AutoShape 10" descr="data:image/jpeg;base64,/9j/4AAQSkZJRgABAQAAAQABAAD/2wCEAAkGBhQSERUUExQVFBUVFxgYGBcYGRccFxwYGB0YGBccFxkZHSceGBwjGhcYHy8gIycqLCwsFR4xNTAqNSYsLCkBCQoKDgwOGg8PGikfHBwsKSwsKSksKSksLCksLCwpKSksKSwpLCwsLCksLCwpLCksLCwsLCwsLCwsLCwsLCwsLP/AABEIAI8BYAMBIgACEQEDEQH/xAAcAAABBQEBAQAAAAAAAAAAAAAFAAIDBAYBBwj/xABMEAACAQIEAgYFBgoIBgIDAAABAhEAAwQSITEFQQYTIlFhcTKBkaHRBxRCUrHBFSMzQ2JygpLS4RYkU1SisvDxFzREY5PCs+Ilc4P/xAAZAQADAQEBAAAAAAAAAAAAAAAAAQIDBAX/xAAsEQACAgICAgECBAcBAAAAAAAAAQIRAxITITFBUQQiFDJCYSNDUnGBkdEz/9oADAMBAAIRAxEAPwDUUq4rAiRsa7XqHnCpUqVACpTSpUAcNKu0qYHKVdpUAKlSrlAHaVKlFACrhpRSigBRSrsUoosDgrtKKUUgFXJrsUooAVKlFKKAFXK7SigDkUiK7Fdy0WAxiACTsKDX+lmHUAyxnuUn3Ube1II2kEe3Ss0nQhTAdyQNyD7IEffWc5SX5TSCj7DPDset5SyTAMa98A6e2rcUL6O4Pqhetglgl3c7mUtmi0VUX8kyXYyKWWnxSiqskZlpRT8tdyUWFEeWuEVJlrhFFhQyKUVJ1fhXIotDojilFPilFOxENyyGBU7HQ+R0rwPFLldh3Mw9hNe18Q6R2bLHPcICsqE5SUDtqAzARMQY5Ayd68h6U20XF3urKlC2ZSuqwwBMesmufO1R04bPdAwGndXc4oIOLP3J7G/ipDi1zuT2N/FT54mXHIN5qWYUFXi781X30/8ADLfUHqY/Cjmj8hxyC8iu0JHGu9PY38qeOND6je0U+WPyLjl8BOlQ4cbT6r+wfGnDjlvnmHq+FPkXyGj+C/Sql+G7XefYe8aeydfCmti84VlvWV01U3FB3J7QPPYVDzJDWNsIAUqq4biCgdu5bkdzL9xq2HUrmDLGbL6Q7ie/wq90GjORXSh7jTyQApkHPm5j6MePj7qRuz5UtrHoR12KgxOOVTA1PcNvWao3cc7DkvgNPbNTLKogsbZeu4pV5ye4RNSW7qtsQfXrQZd6rBiDIJB76x/EM04UabLSy0IscYYekAw/xfA+yieHxqP6LCeanRh6q3jkUjJwaJIruWnxT/obfS35Ds86pugSIYrmWpIpZaLFRHlpBaky13JRsFEWWu5as2sPIMmmPbilsPV+SKKUVKtsmnCx30bAotgfhi/jcT/+1f8A40ojFQcNwwN/E9wa2fan8qJPhgNqlTRbgyuLROwJ9VcNkjcEeo0TsYkIIqQ45TvFTyP4HxoELHOnNE6VYxCKZI0qplqk77E+ujrNSCd9cIpZaqibJGug1ART8tcihKhN2Miq+NxQtoWJUaGAzASRy1qTGg5TG5gctATBOvdXnPSTiLLZRbWIXLLW2QAH0GIzCZ7ojuNEp6qwUbZV6QPduhAFbK90PluFJLlSOyVjNGvZWdgKy/HcGbdwA7lFYjQQTOkDyo/a6SFMOqJFy4W7bXLZORdAIYERsDPnQTj+PN68WZw5AAzD0YH1fDfUVzTaas6IWakcYf8At0P7K/GpF4xdO1y0T+r8GrBgnvPvop0dT8Y3PTxrnpo0SRqBxy9mj8WdNdD8fCpRxq99W0fW4oZatjO+nd9lDL2LQOQQdGM7UJNg+g5juJXHAUysmJXx8tTtT8Dj71lAmQXYJ7bXIY+og/bQXBXlZgBM5vdrRHGHKjHXQcvOh2nQ14CB4/e/u/suL8BS/pA/PDt6mU1mBxBe99x37e2iOEuh1ZlJiTuT99NpolUwsvSSfzFz1QaevSJedq6P2TQGctkMSeUnXmaqLxID84w17ztyoWzB9GqXpFa5rcH7Bpw6Q2J3cfsmheBuM1tTmJnnQ/5//wB7ke7cHyqU2U0qNC/SK0dLYNxjyAj2k7VJb4hc3yIvhqx9ZEAVnMNeLzDBoA7udbLg/DsOEt9dculmTNltWmYjfQuezyocmuh6pq2D34rf+sg/ZP8AFUJ4jfP5wepa9Kt9HsKGS2MObjMrMCWgwuWc2u/bG3caVvg1g5MuDTtgkTdjbvhTUptg1BHmfzq+fzreoD4VWC3f7xc9gr1vD8KtnU4WygkiQxcyCRsUHdvXnvGLAt3WCqCJ+sRGbltEUK26E9ErBSXro/Pn1qKtYe9eJjrh4Sg+NMHM5djHp+Xh41204nYjWN57vjVtSQLRhtOOX0QJcCXlBkNBzeW+o08d6N2+NM2FLRlJuKBEzrroCDynu0G/I423aS4SGNzs/VOU7T66P4DAJ83yK1ztXlHbYc1n0olRA5c9OdNTlQ1GO1F9ekrAR1YPjm/lUlvpKp9JSvlrQRODJyxF8eYQ/dXfwP3Yq560WhZyXifwae1xa22zrrybQ++rWefEVhb+Hytl+dajvssfs86ks4a7EpibZ/YdfvrRZ17Mnjfo26Mdqet0TtWIwXFsZbl0u2jlJ3kjTeAZmrmB6TXYi4lvQCCpbXzmrWSMg1kjYrdHOortxeRoEnSH9D/FUjcdlTCwdN4IiRPkYGhpuUUNWO4bdPznE8vyX+VgKJPeIE8hWTfi1xsXiGtZUBS32G1kgMF7QGnP20WxXGW/F5FGrfjZEwvZ9AyJOraUlkjXYnGVhcYjMJjfvEH2cqYUofw3jCvKkMkSAWAAIB0590UWS3InlI1q1OKVkNNuiLJXIrhY9YykwBMHSf586pDi9stAcxPNT9sVC+pi3RTwsvxSqo3FEHMnyBpv4WT9L2fzrbkRnqwkuHnmKhIrH8TxGIVmupfIUMWyR9E8vZRp+KtyVR5kms1lRbx/BzpDg1v2XtG5k9FiVgsApDGBz0EevxryXjlyGy5+szDMrARIbUSI38K3vHOHPibisWy5UZezpqY30M6CJp1zgtpri3GUF1AAI7gCAPLU1lkmpFxjRhuBcPurMoyq6wy9rtyMykFRyEkLP20AxGEdVRmXKLgJTxVTBO5jXTWvZlXYDYcvd/KvP+n+GVL1rLpmRiRyEEbDYb1kvJqqDvV4TngLP2fdU9gYVJK4NF5HK8f+utSi1htf62mm82r/APBTblq1H4u8t09ypcUgftqB7K525o7UsT6RStY2x84cfN+yVUgZzIOxMke6pcRhMG2vzYzIJ7e/f99UrSf1hv1RRlMDaIE4rDgn6JNwHy9CKalL0GmNL7gZdsYRXtdXZuIM5zDMDIytETzmKsn5rcBVrOIUHva3/wCrVFxLCKrWsl6zclyOwxMdlt5Ap2FwrFoZ7agz2m7Cj9ZidO7zNPeXslQg+14K7dH8Afo3x+0P4qs2OGYW2kKboBncT781WvmCf3nB935df9TUGJw2XQPbuDXW26us90jn4UnOfspY8T8FLB4HD3bGVmdYMGFn0T3zzqH+iuEn8tcA/VNS8EtgoQWVdW1dgq782bSavjDp/b4YjwxFn+Ojkn6DixLyyC3hcNaATrnMc+rc/YKoP0Ow2v8AWjqZ/Jv/AA1bxCXJ7HVOmkMrBgfJlJB9VXDhV+va9V21/FRySXgOLH7ZS4b0dsWiYxQIPfbu/wAHjWm4bxO6jhLVizfsIMpdyys3YBMBjpBMehyrPvho5qfJ1bf9Umi/CsXbtq/WXer7W0gb2x4TUqTb7JzY4xhcTXYbjV2/eRLdqwrC2zSQ5IAKCFgj/QFWbIxJFvXDrmna02kTtLVm+F4+1bxCteJym08EZpnMh+jBojZ6QYMC2DmMZp7Lnk0c/Kt8faOPP9sqLuKxmJtW+s6y2e0VgWlHMj7vfWGxHSXEs5g2jqAZtKd9B3VpcVxjD3LWS2pz5ifRjTMTvPjtXnWM4naS64eZENoDsDrqPDlS/XRf8m15sMvjrvamxhjDQZtDnG8NUWKxxRMrWMOpzD0VZdP3jQtukGF7XabtEMvZfYQT7gak4niLd2yGtsch2YgjZiDM6iCDVy6M8FtuylxLi65SLf4p8wmCSCI1g8qucP4k/wAyDPcJAxyAkkeiLMx7daDWuGo5JN4KBp51o7HB7Q4eyi+I+dBs3KeqIj2AGqbVUWovzRo8LiEuCUdGHeGWPtqwtvxX95fjWY4RaKjKl22qDYlPSO5Ppa+dElzf3mxtOq8u/wBKueosreSBPG+F45sRcNpC1sxlIuWIjKuYQXn0po30d4biOp/GoQ+YzJSY5eie6oRcO/zrCf6/bpi4ly+UX8KYG8kLPIbmSfuqm4tUJRad0EcFwZzbCOpUEkGY2zH7qkxHD7M6WQukdlW+6dapIl3lewZ/bNJmvj85hOf50j2SKItIUk36LNjgZuE5LNzfSDcA/lXMZ0edPS6y2T33DP7uafbVQ4vEDTNYjvF6rNp3J7V/Cr+0Sfuo2Q9X8AnC8Lb5xcXrrgIRCWB1MltDIO330XscOI3e6fNvhFQ2MNGLvZr6CLVslgkjc6ASYjv8akvX7Yb/AJhnWd1UDTuMjeR76HkS8i1fot9V504OV2MDnrVM38KQDmxLaciB74qDNhf7G+/61wj/ACxU8qLWGb8IvXcQg3ZfaKhbiVobuPf8KjXEWl9HBLuNXLtE6fSoql0r6Nuyvknh501O/BMsco9MGjilo7Et5Kx+6pVxJPo2rrfsN94py8cxfK1bH7BH/vFWMJjcZcDZgwgiMqrEH1Gkslui5YJQVtg/ia3epcmw4GXUmIHmJmnLbxTRlw86b57W379Tccw+JFppa4AcwbMYBHdQrh/DrxBBusADEZjpoNND40pZKCGHdWmEfwfjG5Wbf6zD7gaTcJu/SxVlO+DPwq5gOA3CidmZU6krrtrqZpnEejfoZ9JURBBpyk0rJx41KWpRbCWx6WOP7In41iunti2Ltjq7r3QyNJcR9IeiMo0rcf0et8y3tHwoD0v6OqHwsuAOpuMJ7ww0PfUY8lvs3y4FjXQBtYi9Im24nQ9hp94/1NFOFl5cFWyiMrFWWe/f/Wlau/0scEaNMHKxe6YMzvmMAgbfoVZvcbDiHtBhMgG5cIB9bVo5b+DmxOMJbGNtA9e3flFBbmMuh3AU6MY7J2nfbUeNbHG8VsI7FcMmcgA9q5A5Ax5mgQ4/fF4Xg7h17IbteiNAv3R41pjhXZWfNGXSRU4bfdrqBlIhjyI1ytNFeMXGWy5USREaeI5Cid7pb86u4cXLMhGZtblwqZR10J1XXlVrEdK7NhgyWBmB9JbjiNNdeelTKDlK0XDLCGPV+zCDiF3mvj6J3o9w24XtBiIParY4Tpn1glc/iOteR/rvrmK4kl0zctZzES1xyYoyW1RGFxg7MKjZbEkwOsAk9xbWocbfgTbAZV18ZJj+dbaw9q0AbdnIVJYEXHmfXypXOO5mLwSQyn0z9L6O3jE1i24MeVqdATBAm2hIiVGlZxeKzJhdJG/jXoxuWTq1iSd5uN8KI/h79A/v/wD1qoJp2ysk4zil8HnXCMSLgfQDLG3ropisDZNlmuB2hgQoYCSFEQYkVqsbxNLgAe1Mbdsj7AKyfSBwyuApVc0AAkgQqjc6+2onado0jOPHqGcG9m6quyFoWFGciAYkGBrsPZVgWcMP+nP/AJX+FCuBAdSANhp/r10QANZLJJdJnVw45pNolLWR6FnIe/rGP+bSvN+M8PuPfdhaZgREhGIO8iY1r0QKPCsw7EFtTuauGR3bFPAtdY9GX/A1zT8Q+gj8m3womhC2BbdCu8ggjdieeo3NEy57z7T8aocQkkeesydq1nl2OSWF4+0wWQo9HQTz1rS4Syp4a2sf1ldfHqzVNbTHWLX/AI5+/WjVlowLZwsfOl+jpHVtypyaa6Jk2l4oE4RysBR6M6ereq9zi98yBYaIKjsPt37b0fwwt2BmhXY6Zo2G8COVGrHS5Qo7OG2G4M/5qWNoxfb7MOiaDy2rllNT51tD0ksak2cFrvNse/ta1GeOWO0VsYLb+z/y66GhwOrnVGQ+ctMDSDp3ad9ELqXmRHuWsiZmAadyQDtvEHeoMXczNMW1Eg9lcojUbTWrPS0NZS3ce2VUAZSicttxUY/aOaMvv2ZkblrUDv0o/iOEpbtFgdQOZqX8PYcfStgjYhFn/LVTjfSE3UhbhK6yNhrpppSnBpXZ1v6mLTVBnh/DUuYq+ZLD5raeO/NMgx5VHi+GpIAWCTGg8DWX4Nx4WrpZmcA28sgnWDzjlrtRy1xtXllkx7fEeypyrpMyhl1VBPA2NCSBy5aVbCDlWdscclG7LDUxpHjp31wdJRlB6u4Z2gVMcafs0j9XSpI1OGwhZlAA3B1gDQydTpsK0rgDYW1E/Xtjl4CvMf6Rd1i77P5V0ceblh7vurpjBRMcmbkds12GwY6wZ2tqsySzKRA8jz29dFGxNpVVRftQJ+s0drNoANuVee/hy5yw1z2p8ajudIbgIHUEMZ0LLP8AOqjFR8Ezyufk2fSXFWXsMFuhiMx9BxyPMiheEw6LJNyQTIAVu4Dcx3VnsRxS+UYfN4GUyc40HfvXV4liSoy2F5buO6plCLHHNKKpG/tcZsIiKpu9hYnKNdv06p4ziVp8pIuHKI2QaeomsauOxca27Y7+1/Ku/OcV9W2PWf4appNUQptO0aVsSn0Q3rI+4VlOm+IFx7QykC3bYCWLbsDzAjUU57uL70Ht+FZnpVirquguEEsNI7gf51Kil4LeSUvISxtorDEh1DFAUB5SSTIHbjnJ3FN4PgetxQVuu1OZpYZABGurQdxr50F4hbv3bhPV3IAUhUV2EbZoXbNB1PdWs4BwTFFUezcFkBna4twMgGQLlBCrncFcx1kAgistNUZRQE4zwB7N17bXSGBH5w6yQRBB2A1FDzh2IaGvQrdrtnLMiY131BoribbXrpYHc85gTMDSdNNPCKuYHBI2HupALsx7OsltmgewVW9HZGKaMyl3KQQzaNzae8aa6U58dmjNm0nQBdxvGvlU54HLKc2brXClYiBPfJ+yrCcHCCDlfVjoTp2ueg1iK15a8MjijL8yBvz3QnOQAVESA5nfL3gc/OoDxRe++fEXD/FT+OcMKgsIygLz11HxBoXbI0qk9lZLhGPRorWJQMgz3IOVw2YnQ8mGbwNF2uDI5JYgmNCfrb+Q8DVbhNtHwrDMLhCkbarOw/2POpZUYdRLZQuQGAP8I2EDu5b1wTe0v7GUkjP4jiQBJ/G7kaOQNNNp0p4xoj0r377fGqOJcZdAY5knX1DlRfifDItqqAByUE692vvrstJI0xx2i2QDH7fldRP5RvjRHg+PQ58yO0rtnMT41ncTgrqOVJ1XQwfbWs4TY67D2xatZWtoVuvKDrGEEkayYnn30ZF9pFM1fQ/jNpctkYNLtxs5nMBIme1IMxIA7o3rRjiwOX/8da7bFB2k3Ek/R/RNYOxgMQvVPYlbkNLBlBAOXTU1ZFniAjtuMpzL+MTQncjtabn21ONKuxz5I9I2i8VUAs/D7KqGKkyhMjwyVk8T0nsBmAwNk6/o7/u13A28WCeudih1guCMxjWAfOszxDh91rrOkhToNQBIJnc0KtjVbcd+w9/Sm1J/qNgQf0f4aG8Yxy3IZLNu2OYWAPPYUL/Bt76w/eX361c+bkIoJDHXmDzoyJejOCnLpl/AdIFCBDg7DaRJAkz+yakexPDruUQBiVI1/wC2fbQ3h3CWCuXZC0Aqc+3aA1jbej2cHAXCCEHzhdf/AObb+dTNV4DV07A7uVIBVSmp21kATpQLGcctIcow2HdvpdkQO4TGp79KJ48XGbssII210H3SY276x2JSHYeJpYO/Jl7DK8eQ/wDSYb9wfCiWAsByG6m0ijkqiCT4bVmMOm1ehYHAZVtoRlkW9TsCx3Ptq8vS6OzHBSQNxVqG5aidIj2CjFrCW2H5Ndj2iinUd9cbok/Wa38OYOoDtMSeWXuHvFFbdiFC6DTflJrlacQwYbuwcvRbEEIfxAV8uoUDcFu7TQVT4hZCyBEjlAB91EsRwa+bKWuvsZVuM4AugchsQJkS2niPV2/YDR39/urXNdKicWJzTM3wvCXLt8LbIUm2xlo2Gvcda0H4FdVAdlLEBhliIPfoDQVuBOb4RGT0cw7YHZkaefhRzhmCazbyvlLZpkNmEctfVTydY0LFD72mimuGuFRlYjYgiSIJ5yugjQj2TVy30fxGYAXkEvk37lzfU2g71HhcM9xWjTNBAzQIHIyYFW04Nckdk+mSe2u0Rp2qnD+5llg01R04aNJbTT0j8KH45CGJ65rYy7S5ljMRkU6z3wKLlY07qH8T4HfvENaQsBoYZR9pFLG25ndnguHpdg+xilzrOKYgwIjE6tMR+T09emu9EcbhQbls6+lAktzB8dPVVBOh2LDWybLQrS3aTaQSfS10o1jLYm2f+4PZBFaZ3TVGH0kPtexHc4M99hbRyjEP9N4MDY67Uy/0buW7WZsRoLhUw9zZWYezT3ipsZh73ZewXVkJ7SQWGYECA2hnXegj9Csbdl1sXbgYbnKCSYJzDNAMzNXgdx7J+rxu9l4CeBabYMlhrqST99LB9GmuW83XKAX0DM2YdqI8qfwrh72bS2riFHWQymJEyR4bEGqON6EY1izLh7hBmIj1c6nH+dlfUL+FGggeiRViettkAAxmJmNYHsrF/KHbCtZgASr7ac17vOjFvoXjUZGbDXQqsCx00AaSTrrpQr5SU1seVwf/AB1cv/REYF/ClZcwnCna4rLcv2lKrBNx1eBmjNBBiREeNdwD3Lt4p84uhc+QXBcuOoj6TSdATp4a0P43xK5i7ihUGSAoFkO4zpLQNCzEAzoNjWh/A1+yguLYu5VWcroyqo3aRAkQN451k00ZObroB4rCXma56SANDMAQGymAVmCw8jzrmB4U63Ii8xOViyq8ZSwntA7x9vhWj4dYvYtBcsWxeZTAiFyncQWIE7bUXwHBMZaRptZ73aItu1tmO0Dsn0fVSpiWSV+DC3MIwa2MlwdufyVydJMjmxgHQCp+FcKUpr1gJLzms3SfSgbDTafXRzjHFr1nqnvJh1a3czZA2q9llYXVIldDpTrHymqpKfM7AYGSFltDqSe2NZJrWOOUkaPKgLiOALcyqc4VsgaLVwERPNhpH30y70Jw+Yqr3QQkgkH0pjXs7eVG73Tu9iOrFm3asliwMAZRB0LMwMDLWx4Xw24+HBOMsnMCBcFshwDOgg8jz9dDjOPSDdSPLMN0RvWu0DbYAyZLLEazJAqA3UcMCVtSwlgSYGuvlrHrrc9J8C2Gwz2xiWxOZCX/ABbQls6PnfNAkToeQY7CsBgyjJiFGUnq0Jg66XE7jO5qoYtltLyZSfZCeE2mYKlw3CSQYXWNgQD99afE2A8GIh1MjvGoGumoG3hQLh+GJuaJ1JCsxJzD0YABzH6xXXxrXdG34f1Ia9dul8zBlBGWVJAK6Exz1POjLjd9MLnX2ugNj+BI964zAkl2O57zy2q1wwdUrIFGWfWJFaBuMcOAErdZoGbtMO1AzfR76iPSLhq+jhbrebn41g8U37Ki5LuwfZxbAaxosA+f+wp9rimVe2UY98/dNXP6Y4IbYBT+s0/fTD07sAdnh2HHn/tR+Hl8mvNP5KuIxJZ1dWC5dxJg+yqd60C0x3++jI+UrL6ODwy/s/yqT/i3iOVqyPUfjTWB/JlOU5qroAtw4uIFtzP1Q33VaXgV4rpYu/8Ajefsog3ys4udBbHgAfjTT8qmMO2T2H41Sw37JipR8ybK+G4VfVWUYe76IAm02pzAxJGu0+qiHDeB4kYJwcMC74hSttxII6thOWREfdUSfKDjGDliqlEzjsx9JVO/gxqg3ykYsxNxNDmHZE6T7dCauOKi9mT2+gWJcIChVpOck6FZ0JPhr7K1WF+TvCFV6+yl1gMpJXu356iZNCOIcX4jbAD3EVz3AEZCJWNNd6kwmOxjkBsWyeC4Yvrz1G+smnHWJPRoLfQbh67YKxp+hVPjuKtW2y28B1pEdrKwWRtETMaVWTD41zC8QP7WFdd+85TFWLXRjijf9ehH6I93oaVbVlKVAC9fvEk/MdWG6pdHu15U359iSf8AkWA053ZHfy1rTL0X4mD/AMwG/XuN9ioB6jNSr0Q4iRLY+G7lkKPOBLe6s9LNFkozlsA9o4DEFgdszgagBjPV66DSr9zqjEYLGAfS7x+qPpe6jz9DMY2/EXTwS2feTck1VxHQjGAE/hVwP0lIHt6ynx35EsjXhmSbhSvjwvzfEx1RIWUW56W51iK09jowX1ZXsiQCHysSNIIKmBvGtZLieFv2sVI4irutlyLgYyQNerEE6neJqb59jEAc8QFwAgsgdi2h1EZf9RSah7Gpzvo1uG6EqiFetLdWIkoNYAb63jFOt/J+AZ62Sd5Uka699YZ+keLhR84u5srBuWY65SfUR7K4nSPiZMLeuN4Sn3ipisbG3k/0bwdBm/tF9jfGkehDfXQnyavPL/TviNpsty7dRuQdAJ8VJWG9U0l+UnHf20+ap8Kvgj6Dnn7Z6EOhtwbdX7T8KrY7oVfbIF6vsuGPajQeqsUvyn4766HzRasJ8rGM7rX7p+NPgQc8jW4/ozeS27TbSFJzEggEc4MTVbCdF8Qyo+YMGVW0Ig5hMgT2RroOQigA+VzEnQ2rJB5QfjU3/Fe/a/FizaITsCc0wugmD3ChYkgeeTVMODorfk/i513kT9tR4jo/i9kDDvMyP81CD8sd/wDsLXtf411flmvj8xZ9r/GksCTsHnk1TDGH4NilU9Z1rdwBaI8RmM1518q+Ce22Gzqy5hejMN4NqY9ta0/LTf8A7va/eesT8o3TK5xE4c3La2+pF2MpJnrOrmZ7sg9tNYqewlleuoQ4d8oVyzbS3YHVW80hFHZBJMmZkTO/jVHG8fxFy9ctXrj5LrBnHWEbQR3iNIiNQKA3OEulpL6yyOQQxG+UsrET3MAD3Zh31NZ4XfcFmt9l16zMzbrlzTIk+iNJ8BUP9jmQSXjrC2bKwLZUKcoXVe46SZ599EOCWwtyzbS4FR7ttCqjLGd1UmY0EHUxyNXLPRd0wtrECzFkkh0zAXJkZMjFSO0TEnaI51vejHQTCMi33tOhYSEuXFJVgTJlIU6ActKFbKRfxOLNv5mGOHZ0vEfi3IBm24ByhSRoTO+o8dDY46chJbDhuQW6zjadewDPhFZbjnQi0zW+pa1AYs/X3rlyddhmYwILe7uijVnhWAQdm1h18hmraxnjnTHpoWxN3rLgOWAIOoO5Cg7ACPGs5gscl0hVl7jknKBmbXU7T7a+iCMCo/J2fVZU/wDrTU4lgV2W2s91tR7aLBHh9jiV7CXgi3ILI7C2jGesCkKGKaBjynuqXD4l3sXAtvHNdNtgcwY2Sc6EdUZJZzA0gc69jx3HMCRHXG339WwXT1UPtcXwLmEuYi8w1jr7h22IGffypW0ux1Z47a6NcQu27gGExJzshOa2UgJmY+nA1bIZ/Rq/w3oZjsihsOFGxLXbI125MT64r02708wVpiCt7MOTven2EzXP+KuGHooAe/K/2wKIyTQMxa9BsVcYsqDKxJDTOhJI28CKL2/kqxJWAtufrG43+XLRe58ry8l9in72qD/iyWB1KHl2Rr7AYptiSZVwXyRYjMDda3kBEqpJLDmJgR5+Oxoz/wAN2LE9XZXwGw+2hA+UHE3BKNaJ+qbsN7CoHvoZjenWOT0lZPPPHqMxXPPHHK7bZom4mzX5P7gEA2R6j/DVjD9An+ldVR+iCftivM7nT/GGfxp9RPxpXOmt1xFzMfFbjK33j3VP4WC7pv8AyPkb9nrf9E8MLbW7rl1YgsGcCY2BiNJqO30c4Yn5qwY7+1Xj54irbYjEIe5pYe1CD7qqtcLNAvyO9mcD31rBKCpKiX2e4C7w+0NEsqB3IvwqpxDpbhIgYg2x+h1Y+0GvGbou2hIudk/Uub+YBn2io7fEnXuPmqn7RPvq+/Quj1E9MMCpzHE4pz4PHOfoxzp+G+UjBKeyLreNxiR/iJry0cQB9K1bPlKn2qactu0+yXl8oYe8A++ldC6PVrnyoD83YzfqvbPuzA0Oxnyr3l/6Z1Hewj3615pcwTTAUxykQfWKk+bXEXRio/RY/YtF17C4m0X5X7p3WB+iQT7wKH4v5TcRyutr+h8H+6sBfxBtnQmCOc6b6CfOm47jBfeNByAH+Wjz2G6Nrf6X4hgScSB4Q3skinYPpZjUUC3iVI7syz/iGlZLCYq20l5CqATA5QPvMU8XQZysQR6OWT5HbWpcqFuanG8expvW8RcWWRWXMUBXIZmY0O5ofgumxTrg9q1eN3TMRGUiQcgAgCO7zqi1y9EXLlxvDMYgd/eDQG9cyOT6IbURrrPOsk9n2Pf4NtwvpRh1BDYcuc8ls30e0QoGn1hudhRe50t4eNBhLpPjcEe4154GBJA3Ajw8/dVe/YPNh7atKPsXI0a/jfSjrUNq1bFmyWDFRqWK+iWbwoD1k86o2BmMA7ciTFVsZcPgJ7gR9taqVdInZthkDvKjzIpj3VH0l9s0DtAnQAb+FTPgbg3SPVT2FYQGNXlJNS4/iQLswDAMxI79SSJoO9lx/KpFwFwiQrbdxp7h2Wfwovc3uprcVHIH1x91QDhtyRCyd45+ymYjDMDrE938qNhpMsHinhTrF7rWiI0NUnw71ZwK5HUk60W2NJjcZxK5dVVcnIoICjsgLzCjaJg+Yo/0YxvWYoXHudXFsqGyyIAGUPt2NNQO6s1exZvKisdEMCOXgKIcOygtlGqjYnePrEb68hFYztroldGo430kxJfqmcdSVM5DCvPdzGoHLlUeB41ilTIhzIo07IkAzoe+JOvwqvgyMge4qqc7EBJyg68iTsCRv3UXwV4XElDI9ngeVYqbh6tjTK9viWNfRS3qCipbeJxyTILgiDmyn2a6Hyq0C0SOfjTWzaGf96Hmk/0lbURXsKLyjOL2Hf6xZrlknx1LIfaKD4zhFxBnKhkmA6kFT78w9YFHA5gydeUbU8L2ZnXnz0qY5Zxf/Q2TMpl8KcLLfVPsrT3SAJgREkxVN+JE6W2XbUldPjW3O/6SbZVTimIy5WBuKNhdXOB5ZtR7a7atW2AFyxctn+0tEknzR5EfqkbbUsSzhZhW79DPvMVHZxNwsBlA8R4eZqXJ+lQ937KlzDMGMK0SYJEEjkY5eVM6tu6iV2yxIyqD5mpU4dcCzmjyir5pfBGzA5Vu5vZU1jGXrXoMyD9YAewmD7KuHBux7RkeJ+4Co/6PKYgxHrpPK36DdkeIxb3hqqE96oAT5kDWq12zlgFhJEkayD3GiK8DA2d1I7jTzw1LQlnLAtJz6iY3hddPOp5WvAbNg/DOqyxOoIPPbnAG+lW76ISWbMO5QOXIaeFXbb2tEgCVHLcGR3eFCeG3BZe6rIcwk6ZTMCQJPqHKp3lLvsXZZt2rR2RpM7yBy8akGGI2sqfX8a7gdVF267GRoB6IHpBYieZ586I4W8WJBAB0MDkCJ351m5T/AHB2U8l0bW0X2GpbiX8uhWe7UVLjMbkg5Z356af71aw9wMoYbEAjfnUNyfoNWC/mV1mBMAczqfdUzYDKJ1YxttREqdRQ7i15QACWkkCBsZPP2Uvub8D0Mjxi8pO2URz1JPPyigLE7VuMej32W0VA7IkDLJ8m5ch+1WUGDdc4KK2UAgk7Ak6iCJnYz3V34n1TKSL3Rm2HuqOzp6WeMo5aePwrdfMgq5BCgd1ed8Fvi3cVmEqSQw7xyEedbazxyVMLoukHl7PCK588ZX0WsbkU+IcObYmZ0Dbb6amgmKwJzhdSAJOkkciPLSj+Ix5uKRMToYHqESKHPhshzFnE+I1HiO6aUG15L4JfKKaM9t+ygMmIy7nWYq5hcQjE9i3J0Mxp6jqKpYngxJzG6wBOn31E7W8Owyln+tmjfvED/UVo1fjyCxV22GbnDmJ7JtjTkIj2UG4jhigbMQ2s+JMD9IkiYFMbpK4LZdAxBju0+j3UN4hxQ3e8DuMb+qqjGd9ly0SCFnjQW20oOsJ3EZRt9Hy+2ocJxq5mGa4YHfyBoUp+FJLx0rbRGKZo7+KWRF1ie+BH2TUd/i1wKAGVh4KRQcXOdJ7551Kga7L0T3uIudZI8qYcY3eD6qr5p5Ckq1okiWye3xBhzFNGMMydaidRXFWikF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Image result for images somerset massachusetts hig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Image result for images somerset massachusetts hig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Image result for images somerset massachusetts hig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AutoShape 10" descr="Image result for images somerset massachusetts hig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66800" y="1219200"/>
            <a:ext cx="78486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Establish Energy Use Baseline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and Adopt a 5 Year Plan to reduce it by 20%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1200" b="1" dirty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 Includes all Municipal Buildings, Vehicles, Street  	and Traffic Lights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en-US" sz="1200" dirty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 You can use new Mass Energy Insight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   Or Energy Star Portfolio Manager or other tools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200" dirty="0"/>
          </a:p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 The Baseline Year can go back 2 years (to FY 2017)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200" dirty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 Comprehensive 5 year plan to reduce that baseline usage by 20 %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800" dirty="0"/>
          </a:p>
          <a:p>
            <a:pPr lvl="0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009900"/>
                </a:solidFill>
              </a:rPr>
              <a:t>             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A611E-48B7-4049-A4A4-87C8F9309A5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3C653C"/>
            </a:solidFill>
          </a:ln>
        </p:spPr>
        <p:txBody>
          <a:bodyPr/>
          <a:lstStyle/>
          <a:p>
            <a:r>
              <a:rPr lang="en-US" sz="2800" dirty="0">
                <a:solidFill>
                  <a:srgbClr val="3C653C"/>
                </a:solidFill>
              </a:rPr>
              <a:t>Criteria 4 – Fuel Efficient Vehicles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693025" cy="3674852"/>
          </a:xfr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3C653C"/>
                </a:solidFill>
              </a:rPr>
              <a:t>Purchase only fuel-efficient vehicles for municipal use whenever such vehicles are commercially available and practicable.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3C653C"/>
                </a:solidFill>
              </a:rPr>
              <a:t>Police cruisers are exempt until </a:t>
            </a:r>
          </a:p>
          <a:p>
            <a:pPr marL="457200" indent="-457200">
              <a:buNone/>
            </a:pPr>
            <a:r>
              <a:rPr lang="en-US" sz="2400" dirty="0">
                <a:solidFill>
                  <a:srgbClr val="3C653C"/>
                </a:solidFill>
              </a:rPr>
              <a:t>	commercially available.</a:t>
            </a:r>
          </a:p>
          <a:p>
            <a:pPr marL="457200" indent="-457200">
              <a:buAutoNum type="arabicPeriod" startAt="3"/>
            </a:pPr>
            <a:r>
              <a:rPr lang="en-US" sz="2400" dirty="0">
                <a:solidFill>
                  <a:srgbClr val="3C653C"/>
                </a:solidFill>
              </a:rPr>
              <a:t>Heavy-duty vehicles &gt; 8,500 pounds are exempt.</a:t>
            </a:r>
          </a:p>
          <a:p>
            <a:pPr marL="457200" indent="-457200">
              <a:buAutoNum type="arabicPeriod" startAt="3"/>
            </a:pPr>
            <a:r>
              <a:rPr lang="en-US" sz="2400" dirty="0"/>
              <a:t>Pick Up Trucks:  2wd = 17mpg;  4wd= 16 mpg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dirty="0"/>
              <a:t>Cars                    2wd = 29 mpg; 4wd = 24 mpg</a:t>
            </a:r>
          </a:p>
          <a:p>
            <a:pPr marL="457200" indent="-457200">
              <a:buNone/>
            </a:pPr>
            <a:endParaRPr lang="en-US" sz="1600" dirty="0">
              <a:solidFill>
                <a:srgbClr val="3C653C"/>
              </a:solidFill>
            </a:endParaRPr>
          </a:p>
        </p:txBody>
      </p:sp>
      <p:sp>
        <p:nvSpPr>
          <p:cNvPr id="25610" name="AutoShape 10" descr="data:image/jpeg;base64,/9j/4AAQSkZJRgABAQAAAQABAAD/2wCEAAkGBhQSERQUExMUFRQUFxcXFxUYFxgXFRgXFBcYGBUYFxcaHCYeGBwkGhUUHy8gIycpLCwsFR4xNTAqNSYrLCkBCQoKDgwOGg8PGCwcHCQsLCwsLCwsKSwsLCwsLCwsLCwsLCwsLCwsLCwsLCwsLCwsLCksKSwsLCwpLCwsLCwsLP/AABEIAIEBiAMBIgACEQEDEQH/xAAcAAABBQEBAQAAAAAAAAAAAAAFAAEDBAYCBwj/xABMEAACAQIDBAYGBQgHBwUBAAABAgMAEQQSIQUxQVEGEyJhcZEUMlKBodEHkrHB8BUjM0JTorLSFkNUYnKC4SRzg5PC4vE0VWNko0T/xAAYAQEBAQEBAAAAAAAAAAAAAAAAAQIDBP/EACMRAQEAAgMBAAICAwEAAAAAAAABAhESITEDQZFRYSIywRP/2gAMAwEAAhEDEQA/ADcGij8c6F4he0fnRdR2aD4gdo7vefCvL9PHbD1Ng8Grgk30Nt45VJ+S05t5/wClR4HFKoIJtr31xL0lwykq0oDDeLNf7Kkm2rVkbOTv+HyrkbPXv86qnpNh/wBp+63yrsdJ8Pp2/wBx/wCWrx/pNrPoK8j504wScj5mqjdJ8P7bfUf5Vx/SmD2n+o/ypx/o2JehLy+Jrn0RPZ+2qH9K4P8A5D/w2ph0qhJAyy6kD1NNdOdOJteGBS/qiuxhF9kVGNoqNbH4fOqON6VRRuFKSkkX7Kgj+KpO12JHDL7Ipeirf1R5ULXpZH+yn+qP5qR6VLfSGbyX+atcanIV9GX2V8qYYZfZHkKFnpQP2E3kvzpv6Uf/AF5f3fnTjTlBlcOtvVXyFRmEeyvkKFL0nb+zSea1w3SV/wCzP9YfKnGnKCrQj2R5CusdEPSJdB65+wULw23GcEmLJY21a/Crm2McyTz2UEA3Gu/sA8qng7SMch5V0IRyHlWfg6VyHX0Y/X/7am/pLL/Zv3/+2rxpyGxGOVSoKz46Rzf2X9//ALaX9I5/7MPrn+WrxqbaQDQ1JWZHSTEf2Zfrn+WkekeJ/s6fWPypxptpxTtrWVbpNih//PH9ZqJ4La8jxhmVVYgkgXIFjal69Wdi9OtBdpbYlWMsiKWuNDexuRfdVCPpBjD/AFMX7/zpO/C9NTNuPhT3rLttnGn+pi/e+dMdrY39lF5N86uqm2md6iO41nTtLG/s4vJv5qX5Rxv7OLyb+anGmx9o6idL0FO0Mb7EP1W/mqGbaeNH6sP1W/mqcTkO4eK7r/jT+IValXtv/ib+I0G2RtCRmhzZQzOma3+MXsL3FS7Rx8wMnV5c2dgLgEWznf7qiiqipCdKzSYjHH9l9Q/OpOtx3OP6h+da41Nj5anBrPZ8dzj+ofnSz472o/qf61ONXlGkLaVCN1AScd7Uf1B865Pp3tp9QVeNTlGhC10ays+Ixyj9In1FqfY+0pmjBkcFiWF7KNx5WrN/xWdtGsegrrJQaXGS5DZ9bG2g38KHoMcf64fUT5Ux78W9NSRSrMGLH/tx9RPlSrWmdtIfVoRPbMfV773vwowU030IxGjG5FtOFzbSs/Tww9VOtPdxtvqjgsCrzOSAd32mrzAHj8P9Kk2NGOtfdw+01jD1rLwQh2OnsiphsZPZHlRWCLT/AMVP1X40r0acNgv5HT2R5U/5IT2R5Ua6ql1VXRsG/JSeyPKq+J2coF7DTu5VoTFVTGRdk+BqWDNs/NvhVRIA04vr2eXeK0OL6SYKHEDCvhnMll11IOZcw7WfiKO4HC4eQlkw6EqShN2uCpsRq3dXOfKyzbpc5YBwYBbbh5VN6AvL4VoJZIo2RTEoZyQoudSBc215VCm2IDksiHOxVdTqy7wNeFddMdg/oK8vhSGBHKtNlH7Aef8ArWe2r05weHCF4yRJmylAWByEBtzcCwqzHd1E2j9CHKuJMGOVHcHj45Yw4w5AbdqL2+vUJxURYr1RLKASoYXAN7EjPxsfKpoYzaMWVuOtdbcYekTjXhu741rWT4GB/Wwzn/P8npsRsyB2LNBLdt5DdwHtcgK53C10mUjLbOwgyjTgKIHAg8KNR7OgXdHMPfeunjhG8SAk2W9tTyAtru3DlW9MbBfQtd1OMH3UR6in6juoBvondSOE7qJdR3Uxw/d8KALicJpuqpHFYWsdL/bR3EYc23fCgk0Wp0Nc/p43h64dL8OVEsNhu6h8a6jT8eFHMJHpu+FPn4Z+uBhe6uvRe6rgj7vhXQj/ABaurCj6L3UvRe6r3V0ilBQOG7qp4zC6bhRkqPxaqmKAtvHwoMzs1Pz0YsNJU/jHfU8YJnk0H6R/4jXOBj/2mP8A3q8f744V1hl/2h7+2/8AEa88/wCutHYINNwqf0fupYd15jzFWRIvtDzFehxVvR+4UvRqtM6jewHvFc9cntL5iqK/o/hTNh/CrXWra+Zbc7i3nUbYhPbX6y0AvG4bTh8Kz2EQKLab2+01qsViEOgdb8sy1mUXfutdvtNcfr464J4r3Asu8cRRyCDSgUIsQSVABve4Fh50dg2rBb9NF/zE+dT5GawMNSpxtaD9vD/zE+dKuzmGLN2aGYmYZzryuLVPlNjqO7f3VQlk7R1+Fcfp43h6cHkfhQ7H7QkhilkjIDgrYlQd7gHQ+NXVa3G3iKn2fgkmZ0kGZCBcG4vZgRuPOsYf7N5eM0vTvGD+sX6ifKi3R7pfiZXlDyAhYJnHYQdpFup0FaiLoVhP2C+b/wA1XMN0Vw0ZJSFVLAoT2tVfRhqeINepweZnp7jf23/5x/y1b2L0zxcmJhR5bq0qKwyILhmAI0Xka3/9CcH/AGZP3v5qkg6I4RXBTDxhlIYNY9kjUHfv3aU0bjzfanTHGLPIizEASOoGVNwYgD1eVKDbm0XIuZ2UkXtFwJ13Jyr1GLZUcBZ41VZGJJcKoa51Jva+/vqljdpzJa+ImseTkVrixzkaP0NCQWiRiNxZQSPAmh+2djyTtGEkaFA0pkKXV2zRskYW2hsWLa7iAdaFYfa8p1GInIG/tn766bb043YmT35T9oNXRyiLGdGcVnkK4j9WURs8khazYdIog4y2GVg8pYXJYg2FSY3o9iXtlkCBYYIwoke7FZg07FsoszxqFDWJ7TeNcSdLsSgJM6NbWzRp9yiiO2unLYdIlaNPSHQO66hIw3q3GpueXCx13XLtxhNjzieN3YdUsbAxiaRgHeVnJ7a3ZVXIo1G4jQUZxuDidCGijawJF1vrbfWQk+kHFWuFw542yya91+s08q03pQmiinQ5VcAsuhtfQjxDXU1CXaaKEIqqoAAGgG6sgUOExjzz4hskqtliAYjsmNbnW1wXW2n6xrZSHdWY6YdF3xgQK4TIso1v6zhMh0G4MgPuFFEG6RxLmuJMqFFZ8n5sGXJkBb/iKe4a1A3THDhmS751zArk1uvVCw13kzRqO8nlVV+irN6Qt4skzwkHtF8kJh7DD1fVia1uL60Om2JE08k64vD5ppbLqGHW9ZBKiGzC5vCwIGv5wcqg0B6VQ9WZAJGVct8qXPbWNhoTylS/eaHbZL4whcNK0LQsS7FdQc0kdgNxN4pPdbnVWLZ8MMRVsXF1TCAqbanL1CMbhrFW9ENrDTM97gUY6P4CNDOyOHLyNnIQr21eQsLn1iC5W/8AdtSXQ83faMg2bGxkkzekMubO1/0QNib3tegLbSmv+nl8Osb517iMIlrZVtvtlW1+drU3oSewn1V+VNq8q6HY2RsUA0sjDq5tC5Iv1TW0JoEMdJb9K+7fnPzr3RcIg1CqPAKPurk4RPYXyX5VNjwmXFSZR+cc7/1z869EwYvFGddY4z49ha1WIwy29VfJflWfxK9ttPffwrl9fHTD1Xn9RuHYb+E15l17e2fM16rEvaGnHfej2EiHIfCny8M/XhseJYtbMdO+tB0ukPWwan/0sB/dNevrEOQqTIK6ub52MjMd5APHU1p+jrE4PGgE3Ag1/wCIedewhNTutw++9PlqjwDGQSL6wFt19Sb8vhXOCdusj0Ns68D7Qr38r+L1TxY0/wBabGWwh/2pNNOuXX/OKG7ejPV4k2P69uXr1dSdYphI+iRvnY9ytrpxNtPEih8WyGnczzXCtcpDwAYk3bmbH4+Arhhjv9umWUx9Y84dk9ZFN+BO7vuGAq0IFBHZh1/vA28e0a2g2FAGC5EG4EkbuflRT8gQH9HH1g4nMot3bq9mOdx/E/Tz5XG/z+3nW0mklmZmlw8h0u+S2awA0HV91t3Cu3wx0ypEbm1xHa3frFur0j+jUFlzRWJNrXvwNt3gKd+imHsexbfx7vCmGdx/j9RLljXm3Uzt+YBXK5Byotld9y6ZBc8rXqXEdAsail/RiwUXNrXsNT2d591bbAYWGPFYVoeMqBjc730O/wAa6mw00cxgcvecBoszE5Z4xmjKtc+tqunEjlWMrb66Y2fh5vseF/SYS0Tj85HrlYD1hvuK3IGp3b2495rRbM2kZ8OrnRiO0LnRhow9xv7rVnsupva1zx8uPhXm+rt81bakZMElhc5GAA1JuDuHGvPxsee/6CYj/dv8q9QwSdtNBvHHv8a1uHH41p8vDOvB8RsWctph5rf7p/lSr6CUfjWlXdyYiSewOt/lbShmGxYe5F9CRbhobVFtjaAWM89/uA1+4e+h+wpyI8rAG5v36kk1wzls6dMOvRqJ/wDFRHYh/Onfu+8UIjfx/Huq9svGqjlmNhbxrnh/s3l42kTd1SSSer3t9gJ+6sw3TeBdBmY+77r0M210qWdVS5js4bRrMbBhbXh2vhXq3HDjXoUMZc5VG71m3gd3efxyBfGMFGRRbmb+feTXl+I2qjEHOYyLWaOSRTccbdaF94FWYuktlGfGseHaSMt4khtfG1aljGUv4baWa/hWY2viuslyjcgt95+0UDxuN6w3XGC/PtqfJTah6GVGLelRPc7mBb4jtVuWOUwrTvi8q2Btf7qrxTk3ZzljHHifChi4+U6hEfnZXIt42FNtHaTSb0jUDcCTp3nnTpeNHejpXE4kswy4bDL1r8b5dVU+JG7kDQHauOxOInklMa3diRc7huUe4AD3VbxO2Vg2MoiBzTYkrMw3nIudf8tsmnjzrMy9LnO7TutUrpIORYt0/SALw9Ugee6t90BxnW4eWFv1WuO5ZRp+8rH315/sWabFKTFG8hWwbIhNr7r20G4+VbToJsfEQTSF4WjjkTecg7QYFdAb7s3CoSdtLA5Ki+8aHxGhqQV5jtL6XHinkT0VdG3GQ3vx/U5g1VH00SkMRh4ltuuztcndutyqNPV2JAvyrD4bofKi4b1nYqhluY1EZRsM+UAEZhaB1uLm73OmtY+X6ZcYdyQL/kc/a9QYr6U8eVUiRFuOESf9QNNDdxdG8RlgOSMGOOGIq7BhZY8SkjGwIYXnBy8d160WwMG8UJR7Zs8jaOzg53LaZgMvrHsjQe814k/0i49t+KcD+6EX+FRVnA9MJnCI8+JaYzJ2uucJkzLdcoaxv2uHGoPbw3hXLXuNRpXPXdq2tvA86q7X2wkCBmJzH1VHrMeIF9AOZOgrKr5fwoJt/pTHBEzK8bONyBgSe7Td4mhzYWXEEviHOQaiJbiIe7fIf7ze4ChbdHMOSzFDckWF2C246AgCtaY5Q8H0jZ75o1Txca+V66PSTCsbtcsd+V47bh7RB51Vfo5hx/V/E/Onj2HDr+bH48aXHfrUzkMelMSsSschy2sQQwbyB3d9WsH9IgY5Uw8rtyGp94AvQvG9HYwpfKoAF7WH21Y6X7Zkw7w4OKaWCJIIQViOW8kiKzM5Gratrc1JJF5cnomClZkViLEgE6MBfj6wB8xU4Y15rs4nFYNJutnSWAiGbJK6lgdYpTzJF1JtqVvS2bt2fDTWeZ5Ea2VpG3n2Hbv4Pw0v2biibm9PSrmmuagwG0FlQOt7HQg3BUjRlYcCDparGbx+NByWNYXGdOrYt4myrGhkBNiW/Ngm+neOWgraY3GpEheRgqjeSbD8d1eR7UlQYt8Vh3dszOQLXILgh7WvYWbS+utGpBf8oQyTgM3ZBzlQCzMx7SAqL9lVIY95Hs0QfpJhwwDOVAuSWR1Bt4isUzMd0Vv+GfvIpkjcblYfVA/iqzryM3Hd3ttV2lC50ljJOvrAHyNPhumMGHuC17nXsvfTkQPGsYss43fHq7/aaljx2I4rH4kIf4au04f23I6e4eS2V0Fj+sWXnzUc67bpLm9WSG3iCLeNYqLESk2IjP8AhH2k2tVfFly1mSTLzRgAfffd4/CrtP8AzbLDYpBNhwHW3XwknMLABxck8KHdMvpEmkk6oEJ1UoNhm1MT9kkW36c6zOMxXUlEeIhWF8ufKba2zPrxGoGvfetp0b6NiRvS3kZXlW+QRJ2X3OfzoNwSCw7O5hUa1pm9n9OJEkZtCJGZmUCwzOd4tu1toKsx7bdnyiJcxvoWOnO/L31fP0bwCWX89MciCRR2Bct1lrkLuBThbfWe2dtYrIjOSVfV2PC+9iTxuR41jKS+ukup02WABLJu0I4k8dba61r8ONKxxnPWx2tYlffqK2WHNYwxstTK7WAKVdKaVdWXhO0MaXP3dy6/barWAxkaHK8iDcbllIsb9+vhQgwH2beAtXMWFJOYpcAut79okxsBoeRF6xJJ63749F2dtnCRjsnDyNxZ5R8FyWA/F6vSdMWIsno4H92W32AV49NCd/VAr7QzDzINvhXEGGjY9o5N3G/3fOukjF7eoti7lm6iElt5/NsT72NRDGIGy+jxZrXssUDG3OwN7V5fkUMVu2l9QRbS+oOmlWcBLdwAz8eNuGm41TTeYnb+XRYEBO7NCqn3C2tDztjrPWmRR7KqF+wCs3hsQ2Qi5Y5za5Jt2TbjejOxtjCWJneaJCGICs+UnQEWBJ4nw76dJpdDYdRe5f36fCoj0gy/ooo178oJ8yL0Ix8/VroAwbMtzrlIG9SO8/DjRSDCh4TNKyxqB2dAoY31FlF93PnUxsym41cbPUeJ25O+jSNbkDYeVVokZjaxc8rmqLbXiU8W77WFVcVjYzqmYNv3WHeN9/Kqy9H6E9G0xGGmw2JzDJMs65Wyn84hQ30OnZ+NanC/R/s9FGaBXyjVnZj3knUAcTWK+hzEs02JzG/5tN5udGb5mvRtqyEQyFTYhG137hrp4XrND9H3wiB1wkcSAHtBALm2iseJ42v31H0z29Lh8HJLDlDqUtdQwszqraeBNZnoNMWkkZScgRVbiC5tuNzpodO/cL2rXTAMCrAMp3ggEHxB0NKPBOlsxfGSsdM2V9BYDrEWQ2Hi5oKNVAHE/wDj8d9G+nUl9oYq24Pbu7Kqv3UBWUi9aVImHJ3kCrOQZcuYffVQPUqxkkWFzQTpg14lj5CrGChXr4St/wBJGCDv9Ya00Gy5H9YqgAvqdbeAufhRjZ3R6IEFy0m7RDYeIO8/AUG66Z7ZxEM8ZilVYipugy9YzhvZOuUi2u4WPGwIGLb3WzdbOEZ0OYI0nVgAGy2BTv0BJ+NUdq7RAZVU+oADnAkcW4Bhru50MbapBvx4nKQfjWN6OPJ6EOlkcwyhWXib5WGnDMrEUOn6TIunVN3ENGfhnvWK9LLkkgnmbkeZJtVeQgbgPczfbTkT5Nzh+kEUml3U8mU/aLirYlU/ri3jXn2HxbrorN4b/tBqwpkdwSb92Uf9NvtrUyS/PQ3t7ES541iCsrkKBmscxNt17m9xuqLp9jo5MbMXuHzBTlPZ/NqE0vvF1NtBpahkGJeCePEIwzxMGF9VFuBFjv3WvXsMOysEyJjFwiMZwsjXUPrIMxJzXAtc6ilJ083+j/GL1k8OeyYiB1zk5crqM0Z5XBvY99UYOjW0sQtuonN7WJGVO/1rA8OPCvXDt+2eKD0eGRRuurFdCwJjjsdyk28PCqj9NlCqD1kzkMMyp1SyFN5TrGAIJ0GUtxqKzuCw2M2dAJZhHYjK6lwe0vqEFbgsV036le+rOxunwmk6tkAuQAVJO/uNZjpj0zWQSKY2QyBVJaUsAEYMLIBlBuNSKy2A2iBIrg3HfpqN9/P40sHrvSDZ/XHtdaVQdkIFIud5swOuqjwv31kxs6QYieGBYiyxxyAzCFmJYlSuYqRbQ2C23XO+q8HTHLGUjOHjUk3FmvyuGuLAgDhQqPbGdppjIEkYKoQu8eqMbXcC5VkvY30OnImzehpJOlOKgtEYdkB1GpZAW3XuxFlvbwq/h9t7UZA64bZjK25hDofDXWvP7O7MzJhZSxvd51ZgBuUMzXtbTXlV2PETC1oMLpa1sQoHZtY262xIsNbcKqNK/S/HMQAmx77rBUJJ5EEn4Vxtja+NjRpZoNnoF3KsMLZt/AqSdcu4g2J8RlzFJmzjDYYNfNmGITNmvfNfrd99a7kknlR0lIsRZc04kFyDqe0coHOitJsSKLGR9ZKxiYRB+rhVFQsWddFtZCcovuGl9516/JMIjMqjEXUA2cJv4iwsbjmL7qD9HNrHDKyp1cllClwzBS12JK/m7m2YDNpu40Q/pO1mVhEA+pZpWGoGg3AEaerxNTsmvyzG0mBiE0pLSStZbsRkRd4VRpxXzrV7I2g/VCLMXFzJmIZ5Csi5iQoYXyjXjqRpXn+1wS9g2dIwFVgLAgbza543r0T6N8SfRD6ilXK58oMhAAIFzoAPA1KCeIwcsiFurYKI7ZnYRr2RpZNdc2c629ce7y7bE56tVW9rC40NiAeI7yPKvTukW3o4YncnM+UhSxzHMRYWv6uvK26vMMNEzoxAOVcoY20AY2FzwvY+VGvw32xMYJeobgoUG/doT4XvXoGGnW3rL5j515Hsrb7pDGoigICKNU3gDjY2Pfca1fHS2W1uqw1v9yPnUTT1dcQvtL5j509eSjpK/wCxw3/JHzp6na6Dyp5D4UBTHiLEOxsxDnskG3I6qdK01x3Vk9q4U+kuFBN+0ABc2tc/YasRxKVZy+ZQS2axD233t6u6oJCzOWzKDe9wwXfy5VLh4pGICi5LKuoNhmNtffajjdD8WB6sZ/zfMV0mFvkZuUx9qniMfeONV9ZVs7Z0bM19DvJqjhcSQ4zk2BO5RfW+63jUPXXJBUXF/hvrjDYjK1xUUZwkNiDlJW5JuwUm4t7t9EvTYgABBY31YOpJHG1lFj76Dx4421rttpEDRj51xz+OOd3d/ux1w+uWE1NfqCG1YlkVVijeMA3LSNfhYjQfdQDHMzMFMmYLx1tc6nfTzYonUknxqNN3jV+fznzmomedzu659E76hZLG1O85B03VNJqAa6MN39DOIjGImVi13iuLbrIw4/5vhXrZkjHAn314V9HM/V4tnOgETj6zLb8d1b/FdL413uo8WFSo2EUsUYskaKNTYbrnfXL7YtuCj3CvPZOnMZJCtmP93X47qFY7pe5BCCxtoWNrHhoL3oaZrprjuux+JcG46wj6tlPxBPvoViZVOXKoWyqDY3uw3t76n/JoJu0q6m53k9/CreIwEBQBHsw/WOt786LOpoIRvGvQ+hGDwnUF55IQ/aOV2cMQNAoyMDfS+p47qweNjVZCE9XS3l871YTaChcq9Yt+FwQSee77KqNHg+jyYhDKMbHCzE/m7MSApKgXDchxFCsHtyUJ1KTSr1hCnXsksQNeNqFRTi1s1jyyAg+//ThTdeeS/UX5VRsdo9F8RhwJDjEkTMtwplzW3nRkAta/GhexsU7zdUtu2288Gchde75UJWQFb5lBH6uWzd5BB3a1PsbKGLdZlZSMpzhPiSD5UHq8f0XmRAxljbThDmAOvKS48fHlVSL6LQz2zDfqRGy214gufKsvH0nmXRcQ1u7Em3xep06eTroZiVG7/aEXhbUr2vealhBTpZ0QiwcedZutVSAwyhQL7rAMb66cKx2L2owAVVW5AJF7AX1ANrXNrE+Nudcbc6STT6PNnVj6geRlHL1vuNEtg7GDx3yB3ZWazAlVSzqrDgTnUE77AruvUm5O1ut9Aex9oZJ0Z9ADrxsCLX1rc9HdhTyormJSjgFJJGRlVbhhaIscw7NstgKwu2cEI5iFBC6lc2/LfS/kfhXrGzNrQw4WBWuCsUYN7LYhBfU99LRKuxDGVCzoFjuUKxXe7hQ+bULbstYAaZhyqtJsyNQBmmcKCFBkyqAfWAEYBsSbm5PDkKoY/wCkCBdxQ+F3Pw0rM7S+kRm0UNb3IPhUFDpRAjYnq0RYwii9gd7a3JOpNiup76B4eBg5UDW9vL7KsYXEM7u51Y6nzt99qI4CRVU7rknUchoPsrQsRY7CRoEmizSLvIXU8Qbg8iKoySlrlMLGyk3T9MxAOoHYkte2+otuMDlI363Pla/xoSMSw4/ZRNDwjYgFcCr7w2UYk2I4G0hsabK3/tx8sT86EJi5LXF7eA4VNFtCThc/CgKYYKWs+ByL7R64Act5tUDtr/6Gx3W/Pg/bVI7Tl4k+VcnbMo/WNFaHDQQ2BfCqrcQz4gHu0Ml91j76nZcOBphoh4mRv4nNZX8rSc/gKX5RkP6xoL8j3zkADXcAALX3WGg0FEdibXeODIlgod8zHvtax3X3eVWOhMTSiaDckigsbX/RpK4HvAcjUapWZaE3NudBZ2sb3dmdyTYEnQe7j5CiXRII0WLDnQQ5lHOQOFQDv7bfGgr4d2FtKsbPwTKdSLHeBx41AaisoAG4Cw91SZu6q6i1SKwqKlHhT0lkp6Kmy0L21ssyZWW2deB3Ecvxzq91n4sK5aajLMGaSGQEgrYhsmY2IBva9zyrVRfSgRa8HH276ctVoXtONZBqbEbjv91Z6TCkV1x+mWPjGWEy9WE2oQSQE1JOqgnU331y6stnKWDDTQhfdrUEMdiCwuBwom+1rixUW5HUVhpFh4WlPZyjS+/dw1361JNs111JB52ubd9rfZUSY7L6qgX5UzbRaioZlN9Tfz+8CnlPZNcyYgsda6ifnrQcRrmFuX4+6pWWwAqysiqNN1tx1PuPKqj3Y0FuHFhBoNaqT2Y3404w5qVcEagqrcbiR76cseZq8uAqZdn0ArWnytRgYHursYS3CqAZw7Hga6XCtyo0cPUDwmiArixp+uq9NgiddPx7qrnBH8XoIiTe9q4qc4Zu+mMLX40EWalepXhY6m5pvRG5GgUb61vtg460A7bWygHgq5SSQCBc3ykkcvGsIuCfgpongnnQEBTY8Da2osTr3VKpdI8TeY2Bvxuc1jc8eWvuoXJM7m7Ek95vRcbKZjdt531Yj2OKDPCI99dDCNyrUJsscqmXADlTYy0OGkBuNKsx4UitGMGOVdDBjlQZnFRkr4UNZTyPlW49AHIU35NX2RTYycUuVQAD3+NMZuYNa38mJ7IpfkxPZFBjy45Go2FbUbLT2R5U/wCSk9keVFYgLTnStuNlJ7PwrobNQfqimxnOj+2mgZ8pI6xChsLnXTTkbEi/JjXceGJ1tWjXBqNy10MKOQqbAWOD8WqZcPRdcIKcYQUAsQ91SBLUTENOIRQDhH40qIGEcqVBRaEd9RyQDvq0RTGPuoga+Ev+BVd9m3/80aKd1MUoAJ2RUZ2NWi6o0uq/Fqozn5F76b8h99aQRUxgqDN/kHvp12B/ePwrR+j04w9XYAJsNeNz76tJs5eVFhhq6XDioBi4EVIMKKIjDd1dDDd1APXCiuuoq+IO4U4i7qCj1IpxAKvdX3UuroKPU0/owq8I6cRGgoehjl8KcYFeX2Vf6vwrmgp+gLypvQh7Iq5mrk0Fb0MchT+hjkKnvXVBB6J3CuhB3CpAO+ntRUZhpCPvqQLXQWgiCV0EqUWpUEfVU+SujSoOerpdXTkmlc0CyU+WlT0DWpU9I0DU1OaXuoGtT0/uFMb0D01PTZO8UU96emyinBHKiFpSp6eoquu6uhupUqMmNKlSoE26npUqpEdIb6VKg6WuxSpUV1TClSqITU9KlVD0qVKilT0qVRDiuzSpUVC9MKVKqH4VE9KlQTR1O/3UqVQQPUYpUqBxTmlSoGFdClSqh2rtN9KlUHMu+uFpUqK6pqelVQjurgUqVQdV1T0qo441yKVKoqThXBpUqI6qRKVKiE1KlSo0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AutoShape 2" descr="Image result for images somerset massachusetts fir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Image result for images somerset massachusetts fire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Brockton Fire Department, Ladder #2: Fire Trucks, Departments Number, Brockton Ladder, Fire Engines, Firetruck, Ladder Engine, Brockton Fire, Trucks Firefighters Anyt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511615"/>
            <a:ext cx="3886200" cy="2346385"/>
          </a:xfrm>
          <a:prstGeom prst="rect">
            <a:avLst/>
          </a:prstGeom>
          <a:noFill/>
        </p:spPr>
      </p:pic>
      <p:pic>
        <p:nvPicPr>
          <p:cNvPr id="9222" name="Picture 6" descr="http://www.publicservicevehicles.com/_/rsrc/1392060384212/police/ma/brockton/units/Brockton_843_2014.jpg?height=224&amp;width=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47799"/>
            <a:ext cx="2819400" cy="1752601"/>
          </a:xfrm>
          <a:prstGeom prst="rect">
            <a:avLst/>
          </a:prstGeom>
          <a:noFill/>
        </p:spPr>
      </p:pic>
      <p:pic>
        <p:nvPicPr>
          <p:cNvPr id="9224" name="Picture 8" descr="Highway Truc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419600"/>
            <a:ext cx="3733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A611E-48B7-4049-A4A4-87C8F9309A5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3C653C"/>
            </a:solidFill>
          </a:ln>
        </p:spPr>
        <p:txBody>
          <a:bodyPr/>
          <a:lstStyle/>
          <a:p>
            <a:r>
              <a:rPr lang="en-US" sz="2800" dirty="0">
                <a:solidFill>
                  <a:srgbClr val="3C653C"/>
                </a:solidFill>
              </a:rPr>
              <a:t>Criteria 5 – Minimize Life Cycle Costs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144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 all new residential construction and all new commercial and industrial real estate construction to minimize, to the extent feasible, the life-cycle cost of the facility by utilizing energy efficiency, water conservation and other renewable or alternative energy technologies.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21336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solidFill>
                  <a:srgbClr val="3C653C"/>
                </a:solidFill>
                <a:latin typeface="+mn-lt"/>
              </a:rPr>
              <a:t>The DOER recommended way for cities and towns to meet this requirement is by adopting the BBRS Stretch Code (780 CMR 115.AA) an appendix to the MA State Building Code.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rgbClr val="3C653C"/>
                </a:solidFill>
                <a:latin typeface="+mn-lt"/>
              </a:rPr>
              <a:t>In a town, the Stretch Code must be adopted as a general bylaw by its Town Meeting.</a:t>
            </a:r>
          </a:p>
          <a:p>
            <a:pPr lvl="1">
              <a:spcAft>
                <a:spcPts val="1200"/>
              </a:spcAft>
            </a:pPr>
            <a:endParaRPr lang="en-US" sz="1800" dirty="0">
              <a:solidFill>
                <a:srgbClr val="3C653C"/>
              </a:solidFill>
              <a:latin typeface="+mn-lt"/>
            </a:endParaRPr>
          </a:p>
        </p:txBody>
      </p:sp>
      <p:pic>
        <p:nvPicPr>
          <p:cNvPr id="8194" name="Picture 2" descr="http://images.housesforsalelists.com/Images/Houses/ma/brockton/11-james-street-brockton-ma-02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962400"/>
            <a:ext cx="2743200" cy="1905000"/>
          </a:xfrm>
          <a:prstGeom prst="rect">
            <a:avLst/>
          </a:prstGeom>
          <a:noFill/>
        </p:spPr>
      </p:pic>
      <p:pic>
        <p:nvPicPr>
          <p:cNvPr id="8196" name="Picture 4" descr="Image result for brockton ma new houses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2400"/>
            <a:ext cx="2743200" cy="226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BB83C-F91E-4999-A9A4-A2732F552D8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3C653C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dirty="0">
                <a:solidFill>
                  <a:srgbClr val="3C653C"/>
                </a:solidFill>
              </a:rPr>
              <a:t>Stretch Code old </a:t>
            </a:r>
            <a:r>
              <a:rPr lang="en-US" sz="2800" u="sng" dirty="0">
                <a:solidFill>
                  <a:srgbClr val="3C653C"/>
                </a:solidFill>
              </a:rPr>
              <a:t>MIS-conceptions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914400"/>
            <a:ext cx="8305800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fo-FO" sz="2800" dirty="0">
                <a:solidFill>
                  <a:srgbClr val="000000"/>
                </a:solidFill>
                <a:latin typeface="Arial"/>
                <a:cs typeface="Arial" charset="0"/>
              </a:rPr>
              <a:t>‘Stretch Code is new and experimental.’</a:t>
            </a:r>
          </a:p>
          <a:p>
            <a:pPr>
              <a:defRPr/>
            </a:pPr>
            <a:r>
              <a:rPr lang="fo-FO" sz="2800" dirty="0">
                <a:solidFill>
                  <a:srgbClr val="000000"/>
                </a:solidFill>
                <a:latin typeface="Arial"/>
                <a:cs typeface="Arial" charset="0"/>
              </a:rPr>
              <a:t>	No; It is based on Energy Star for Home</a:t>
            </a:r>
          </a:p>
          <a:p>
            <a:pPr>
              <a:defRPr/>
            </a:pPr>
            <a:r>
              <a:rPr lang="fo-FO" sz="1050" dirty="0">
                <a:solidFill>
                  <a:srgbClr val="000000"/>
                </a:solidFill>
                <a:latin typeface="Arial"/>
                <a:cs typeface="Arial" charset="0"/>
              </a:rPr>
              <a:t>.</a:t>
            </a:r>
            <a:endParaRPr lang="fo-FO" sz="140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fo-FO" sz="2800" dirty="0">
                <a:solidFill>
                  <a:srgbClr val="000000"/>
                </a:solidFill>
                <a:latin typeface="Arial"/>
                <a:cs typeface="Arial" charset="0"/>
              </a:rPr>
              <a:t>‘Stretch Code requires tight unhealthy homes’</a:t>
            </a:r>
          </a:p>
          <a:p>
            <a:pPr>
              <a:defRPr/>
            </a:pPr>
            <a:r>
              <a:rPr lang="fo-FO" sz="2800" dirty="0">
                <a:solidFill>
                  <a:srgbClr val="000000"/>
                </a:solidFill>
                <a:latin typeface="Arial"/>
                <a:cs typeface="Arial" charset="0"/>
              </a:rPr>
              <a:t>	No; Building science has evolved</a:t>
            </a:r>
          </a:p>
          <a:p>
            <a:pPr>
              <a:defRPr/>
            </a:pPr>
            <a:endParaRPr lang="fo-FO" sz="100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fo-FO" sz="2800" dirty="0">
                <a:solidFill>
                  <a:srgbClr val="000000"/>
                </a:solidFill>
                <a:latin typeface="Arial"/>
                <a:cs typeface="Arial" charset="0"/>
              </a:rPr>
              <a:t>‘Homes w/ oil heat can’t meet the Stretch Code’</a:t>
            </a:r>
          </a:p>
          <a:p>
            <a:pPr>
              <a:defRPr/>
            </a:pPr>
            <a:r>
              <a:rPr lang="fo-FO" sz="2800" dirty="0">
                <a:solidFill>
                  <a:srgbClr val="000000"/>
                </a:solidFill>
                <a:latin typeface="Arial"/>
                <a:cs typeface="Arial" charset="0"/>
              </a:rPr>
              <a:t>	No; It is easier to meet SC with gas, but ... </a:t>
            </a:r>
          </a:p>
          <a:p>
            <a:pPr>
              <a:defRPr/>
            </a:pPr>
            <a:endParaRPr lang="fo-FO" sz="100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fo-FO" sz="2800" dirty="0">
                <a:solidFill>
                  <a:srgbClr val="000000"/>
                </a:solidFill>
                <a:latin typeface="Arial"/>
                <a:cs typeface="Arial" charset="0"/>
              </a:rPr>
              <a:t>‘Town residents will be required to update their</a:t>
            </a:r>
          </a:p>
          <a:p>
            <a:pPr>
              <a:defRPr/>
            </a:pPr>
            <a:r>
              <a:rPr lang="fo-FO" sz="2800" dirty="0">
                <a:solidFill>
                  <a:srgbClr val="000000"/>
                </a:solidFill>
                <a:latin typeface="Arial"/>
                <a:cs typeface="Arial" charset="0"/>
              </a:rPr>
              <a:t>   existing homes’</a:t>
            </a:r>
          </a:p>
          <a:p>
            <a:pPr>
              <a:defRPr/>
            </a:pPr>
            <a:r>
              <a:rPr lang="fo-FO" sz="2800" dirty="0">
                <a:solidFill>
                  <a:srgbClr val="000000"/>
                </a:solidFill>
                <a:latin typeface="Arial"/>
                <a:cs typeface="Arial" charset="0"/>
              </a:rPr>
              <a:t>	No; New Stretch Code only applies to NEW 	residential construction and explicitly 	exempts additions, renovation &amp; repairs</a:t>
            </a:r>
          </a:p>
        </p:txBody>
      </p:sp>
    </p:spTree>
    <p:extLst>
      <p:ext uri="{BB962C8B-B14F-4D97-AF65-F5344CB8AC3E}">
        <p14:creationId xmlns:p14="http://schemas.microsoft.com/office/powerpoint/2010/main" val="380253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40FB3-5C3F-4BD2-BDCD-21AEDF8503E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924800" cy="990600"/>
          </a:xfrm>
          <a:ln>
            <a:solidFill>
              <a:srgbClr val="3C653C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dirty="0">
                <a:solidFill>
                  <a:srgbClr val="00B050"/>
                </a:solidFill>
              </a:rPr>
              <a:t>The Stretch Code is no longer                much of a Stretch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1600200"/>
            <a:ext cx="8305800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A few years ago, the Stretch Code WAS a bit of a stretch compared to the base energy code (IECC 2009).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But on July 1, 2014 a new base energy code (IECC 2012) took effect. It required blower door tests and increased insulation levels in walls and attics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b="1" dirty="0">
                <a:solidFill>
                  <a:srgbClr val="000000"/>
                </a:solidFill>
              </a:rPr>
              <a:t>Your town had operated under that more energy efficient code for 4 years</a:t>
            </a:r>
            <a:endParaRPr lang="en-US" b="1" dirty="0">
              <a:solidFill>
                <a:srgbClr val="008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fo-FO" sz="2800" dirty="0">
              <a:latin typeface="+mn-lt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That base code “caught up” with the Stretch Code and some builders say that the Stretch Code was ‘easier’ to comply with than that 2012 Code (insulation levels for example…)</a:t>
            </a:r>
          </a:p>
          <a:p>
            <a:pPr>
              <a:buFont typeface="Arial" pitchFamily="34" charset="0"/>
              <a:buChar char="•"/>
              <a:defRPr/>
            </a:pPr>
            <a:endParaRPr lang="fo-FO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69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b0cfa74-0053-4805-82f6-f2aa393bdbf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ce4a9c7-940d-46e5-9e36-7b72bbe0a052"/>
</p:tagLst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23208</TotalTime>
  <Words>658</Words>
  <Application>Microsoft Office PowerPoint</Application>
  <PresentationFormat>On-screen Show (4:3)</PresentationFormat>
  <Paragraphs>126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Wingdings</vt:lpstr>
      <vt:lpstr>Calibri</vt:lpstr>
      <vt:lpstr>Times New Roman</vt:lpstr>
      <vt:lpstr>Capsules</vt:lpstr>
      <vt:lpstr>1_Capsules</vt:lpstr>
      <vt:lpstr>PowerPoint Presentation</vt:lpstr>
      <vt:lpstr>GREEN COMMUNITIES DESIGNATION and GRANT PROGRAM</vt:lpstr>
      <vt:lpstr>Criteria 1 – As-Of-Right Siting </vt:lpstr>
      <vt:lpstr>Criteria 2 – Expedited Permitting</vt:lpstr>
      <vt:lpstr>Criteria 3 – Energy Baseline</vt:lpstr>
      <vt:lpstr>Criteria 4 – Fuel Efficient Vehicles</vt:lpstr>
      <vt:lpstr>Criteria 5 – Minimize Life Cycle Costs</vt:lpstr>
      <vt:lpstr>Stretch Code old MIS-conceptions</vt:lpstr>
      <vt:lpstr>The Stretch Code is no longer                much of a Stretch</vt:lpstr>
      <vt:lpstr>The Stretch Code is no longer                much of a Stretch</vt:lpstr>
      <vt:lpstr>PowerPoint Presentation</vt:lpstr>
      <vt:lpstr>PowerPoint Presentation</vt:lpstr>
    </vt:vector>
  </TitlesOfParts>
  <Company>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KPisiewski</dc:creator>
  <cp:lastModifiedBy>leyden16</cp:lastModifiedBy>
  <cp:revision>1992</cp:revision>
  <cp:lastPrinted>2018-06-11T17:26:49Z</cp:lastPrinted>
  <dcterms:created xsi:type="dcterms:W3CDTF">2008-02-11T15:01:39Z</dcterms:created>
  <dcterms:modified xsi:type="dcterms:W3CDTF">2019-02-12T16:51:41Z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Offisync_FolderId">
    <vt:lpwstr/>
  </property>
  <property fmtid="{D5CDD505-2E9C-101B-9397-08002B2CF9AE}" pid="4" name="Offisync_SaveTime">
    <vt:lpwstr/>
  </property>
  <property fmtid="{D5CDD505-2E9C-101B-9397-08002B2CF9AE}" pid="5" name="Offisync_IsSaved">
    <vt:lpwstr>False</vt:lpwstr>
  </property>
  <property fmtid="{D5CDD505-2E9C-101B-9397-08002B2CF9AE}" pid="6" name="Offisync_UniqueId">
    <vt:lpwstr>184640;12592754</vt:lpwstr>
  </property>
  <property fmtid="{D5CDD505-2E9C-101B-9397-08002B2CF9AE}" pid="7" name="CentralDesktop_MDAdded">
    <vt:lpwstr>True</vt:lpwstr>
  </property>
  <property fmtid="{D5CDD505-2E9C-101B-9397-08002B2CF9AE}" pid="8" name="Offisync_FileTitle">
    <vt:lpwstr/>
  </property>
  <property fmtid="{D5CDD505-2E9C-101B-9397-08002B2CF9AE}" pid="9" name="Offisync_UpdateToken">
    <vt:lpwstr>2011-03-09T13:20:23-0500</vt:lpwstr>
  </property>
  <property fmtid="{D5CDD505-2E9C-101B-9397-08002B2CF9AE}" pid="10" name="Offisync_ProviderName">
    <vt:lpwstr>Central Desktop</vt:lpwstr>
  </property>
  <property fmtid="{D5CDD505-2E9C-101B-9397-08002B2CF9AE}" pid="11" name="Offisync_ProviderInitializationData">
    <vt:lpwstr/>
  </property>
  <property fmtid="{D5CDD505-2E9C-101B-9397-08002B2CF9AE}" pid="12" name="Offisync_SavedByUsername">
    <vt:lpwstr>Tom Witkin (tomwitkin)</vt:lpwstr>
  </property>
</Properties>
</file>